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90" r:id="rId1"/>
  </p:sldMasterIdLst>
  <p:notesMasterIdLst>
    <p:notesMasterId r:id="rId17"/>
  </p:notesMasterIdLst>
  <p:handoutMasterIdLst>
    <p:handoutMasterId r:id="rId18"/>
  </p:handoutMasterIdLst>
  <p:sldIdLst>
    <p:sldId id="302" r:id="rId2"/>
    <p:sldId id="306" r:id="rId3"/>
    <p:sldId id="304" r:id="rId4"/>
    <p:sldId id="305" r:id="rId5"/>
    <p:sldId id="303" r:id="rId6"/>
    <p:sldId id="307" r:id="rId7"/>
    <p:sldId id="308" r:id="rId8"/>
    <p:sldId id="309" r:id="rId9"/>
    <p:sldId id="310" r:id="rId10"/>
    <p:sldId id="311" r:id="rId11"/>
    <p:sldId id="312" r:id="rId12"/>
    <p:sldId id="313" r:id="rId13"/>
    <p:sldId id="314" r:id="rId14"/>
    <p:sldId id="315" r:id="rId15"/>
    <p:sldId id="316" r:id="rId16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/>
        <a:ea typeface="+mn-ea"/>
        <a:cs typeface="Arial" pitchFamily="34" charset="0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"/>
        <a:ea typeface="+mn-ea"/>
        <a:cs typeface="Arial" pitchFamily="34" charset="0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"/>
        <a:ea typeface="+mn-ea"/>
        <a:cs typeface="Arial" pitchFamily="34" charset="0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"/>
        <a:ea typeface="+mn-ea"/>
        <a:cs typeface="Arial" pitchFamily="34" charset="0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31558F"/>
    <a:srgbClr val="312997"/>
    <a:srgbClr val="00FF00"/>
    <a:srgbClr val="8901F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 autoAdjust="0"/>
    <p:restoredTop sz="94595" autoAdjust="0"/>
  </p:normalViewPr>
  <p:slideViewPr>
    <p:cSldViewPr>
      <p:cViewPr>
        <p:scale>
          <a:sx n="60" d="100"/>
          <a:sy n="60" d="100"/>
        </p:scale>
        <p:origin x="-630" y="-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9.9016777314600388E-2"/>
          <c:y val="3.6341696694692824E-2"/>
          <c:w val="0.88300936647624928"/>
          <c:h val="0.65079585390809203"/>
        </c:manualLayout>
      </c:layout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Males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strRef>
              <c:f>Sheet1!$A$2:$A$18</c:f>
              <c:strCache>
                <c:ptCount val="17"/>
                <c:pt idx="0">
                  <c:v> 0-4</c:v>
                </c:pt>
                <c:pt idx="1">
                  <c:v> 5-9</c:v>
                </c:pt>
                <c:pt idx="2">
                  <c:v> 10-14 </c:v>
                </c:pt>
                <c:pt idx="3">
                  <c:v> 15-19 </c:v>
                </c:pt>
                <c:pt idx="4">
                  <c:v> 20-24 </c:v>
                </c:pt>
                <c:pt idx="5">
                  <c:v> 25-29 </c:v>
                </c:pt>
                <c:pt idx="6">
                  <c:v> 30-34 </c:v>
                </c:pt>
                <c:pt idx="7">
                  <c:v> 35-39 </c:v>
                </c:pt>
                <c:pt idx="8">
                  <c:v> 40-44 </c:v>
                </c:pt>
                <c:pt idx="9">
                  <c:v> 45-49 </c:v>
                </c:pt>
                <c:pt idx="10">
                  <c:v> 50-54 </c:v>
                </c:pt>
                <c:pt idx="11">
                  <c:v> 55-59 </c:v>
                </c:pt>
                <c:pt idx="12">
                  <c:v> 60-64 </c:v>
                </c:pt>
                <c:pt idx="13">
                  <c:v> 65-69 </c:v>
                </c:pt>
                <c:pt idx="14">
                  <c:v> 70-74 </c:v>
                </c:pt>
                <c:pt idx="15">
                  <c:v> 75-79 </c:v>
                </c:pt>
                <c:pt idx="16">
                  <c:v> 80+ </c:v>
                </c:pt>
              </c:strCache>
            </c:strRef>
          </c:cat>
          <c:val>
            <c:numRef>
              <c:f>Sheet1!$B$2:$B$18</c:f>
              <c:numCache>
                <c:formatCode>General</c:formatCode>
                <c:ptCount val="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.000">
                  <c:v>0.13454423801488213</c:v>
                </c:pt>
                <c:pt idx="4" formatCode="0.000">
                  <c:v>0.2047089364946576</c:v>
                </c:pt>
                <c:pt idx="5" formatCode="0.000">
                  <c:v>0.24240441770352789</c:v>
                </c:pt>
                <c:pt idx="6" formatCode="0.000">
                  <c:v>0.16564482245947271</c:v>
                </c:pt>
                <c:pt idx="7" formatCode="0.000">
                  <c:v>0.11788436148021643</c:v>
                </c:pt>
                <c:pt idx="8" formatCode="0.000">
                  <c:v>6.6057348639195018E-2</c:v>
                </c:pt>
                <c:pt idx="9" formatCode="0.000">
                  <c:v>3.4570898178044221E-2</c:v>
                </c:pt>
                <c:pt idx="10" formatCode="0.000">
                  <c:v>2.32645502854734E-2</c:v>
                </c:pt>
                <c:pt idx="11" formatCode="0.000">
                  <c:v>8.5583870766429235E-3</c:v>
                </c:pt>
                <c:pt idx="12" formatCode="0.000">
                  <c:v>0</c:v>
                </c:pt>
                <c:pt idx="13" formatCode="0.000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Females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strRef>
              <c:f>Sheet1!$A$2:$A$18</c:f>
              <c:strCache>
                <c:ptCount val="17"/>
                <c:pt idx="0">
                  <c:v> 0-4</c:v>
                </c:pt>
                <c:pt idx="1">
                  <c:v> 5-9</c:v>
                </c:pt>
                <c:pt idx="2">
                  <c:v> 10-14 </c:v>
                </c:pt>
                <c:pt idx="3">
                  <c:v> 15-19 </c:v>
                </c:pt>
                <c:pt idx="4">
                  <c:v> 20-24 </c:v>
                </c:pt>
                <c:pt idx="5">
                  <c:v> 25-29 </c:v>
                </c:pt>
                <c:pt idx="6">
                  <c:v> 30-34 </c:v>
                </c:pt>
                <c:pt idx="7">
                  <c:v> 35-39 </c:v>
                </c:pt>
                <c:pt idx="8">
                  <c:v> 40-44 </c:v>
                </c:pt>
                <c:pt idx="9">
                  <c:v> 45-49 </c:v>
                </c:pt>
                <c:pt idx="10">
                  <c:v> 50-54 </c:v>
                </c:pt>
                <c:pt idx="11">
                  <c:v> 55-59 </c:v>
                </c:pt>
                <c:pt idx="12">
                  <c:v> 60-64 </c:v>
                </c:pt>
                <c:pt idx="13">
                  <c:v> 65-69 </c:v>
                </c:pt>
                <c:pt idx="14">
                  <c:v> 70-74 </c:v>
                </c:pt>
                <c:pt idx="15">
                  <c:v> 75-79 </c:v>
                </c:pt>
                <c:pt idx="16">
                  <c:v> 80+ </c:v>
                </c:pt>
              </c:strCache>
            </c:strRef>
          </c:cat>
          <c:val>
            <c:numRef>
              <c:f>Sheet1!$C$2:$C$18</c:f>
              <c:numCache>
                <c:formatCode>General</c:formatCode>
                <c:ptCount val="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0.30283818792787703</c:v>
                </c:pt>
                <c:pt idx="4">
                  <c:v>0.25173310793074488</c:v>
                </c:pt>
                <c:pt idx="5">
                  <c:v>0.19163460756943082</c:v>
                </c:pt>
                <c:pt idx="6">
                  <c:v>0.10975834677112239</c:v>
                </c:pt>
                <c:pt idx="7">
                  <c:v>6.0329629699981763E-2</c:v>
                </c:pt>
                <c:pt idx="8">
                  <c:v>4.4292413966190131E-2</c:v>
                </c:pt>
                <c:pt idx="9">
                  <c:v>2.1196526739728813E-2</c:v>
                </c:pt>
                <c:pt idx="10">
                  <c:v>1.0689538239121421E-2</c:v>
                </c:pt>
                <c:pt idx="11">
                  <c:v>7.0178578112436206E-3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</c:numCache>
            </c:numRef>
          </c:val>
        </c:ser>
        <c:marker val="1"/>
        <c:axId val="58217600"/>
        <c:axId val="58237696"/>
      </c:lineChart>
      <c:catAx>
        <c:axId val="58217600"/>
        <c:scaling>
          <c:orientation val="minMax"/>
        </c:scaling>
        <c:axPos val="b"/>
        <c:tickLblPos val="nextTo"/>
        <c:crossAx val="58237696"/>
        <c:crosses val="autoZero"/>
        <c:auto val="1"/>
        <c:lblAlgn val="ctr"/>
        <c:lblOffset val="100"/>
      </c:catAx>
      <c:valAx>
        <c:axId val="58237696"/>
        <c:scaling>
          <c:orientation val="minMax"/>
        </c:scaling>
        <c:axPos val="l"/>
        <c:majorGridlines/>
        <c:numFmt formatCode="0%" sourceLinked="0"/>
        <c:tickLblPos val="nextTo"/>
        <c:crossAx val="58217600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Males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strRef>
              <c:f>Sheet1!$A$2:$A$18</c:f>
              <c:strCache>
                <c:ptCount val="17"/>
                <c:pt idx="0">
                  <c:v> 0-4</c:v>
                </c:pt>
                <c:pt idx="1">
                  <c:v> 5-9</c:v>
                </c:pt>
                <c:pt idx="2">
                  <c:v> 10-14 </c:v>
                </c:pt>
                <c:pt idx="3">
                  <c:v> 15-19 </c:v>
                </c:pt>
                <c:pt idx="4">
                  <c:v> 20-24 </c:v>
                </c:pt>
                <c:pt idx="5">
                  <c:v> 25-29 </c:v>
                </c:pt>
                <c:pt idx="6">
                  <c:v> 30-34 </c:v>
                </c:pt>
                <c:pt idx="7">
                  <c:v> 35-39 </c:v>
                </c:pt>
                <c:pt idx="8">
                  <c:v> 40-44 </c:v>
                </c:pt>
                <c:pt idx="9">
                  <c:v> 45-49 </c:v>
                </c:pt>
                <c:pt idx="10">
                  <c:v> 50-54 </c:v>
                </c:pt>
                <c:pt idx="11">
                  <c:v> 55-59 </c:v>
                </c:pt>
                <c:pt idx="12">
                  <c:v> 60-64 </c:v>
                </c:pt>
                <c:pt idx="13">
                  <c:v> 65-69 </c:v>
                </c:pt>
                <c:pt idx="14">
                  <c:v> 70-74 </c:v>
                </c:pt>
                <c:pt idx="15">
                  <c:v> 75-79 </c:v>
                </c:pt>
                <c:pt idx="16">
                  <c:v> 80+ </c:v>
                </c:pt>
              </c:strCache>
            </c:strRef>
          </c:cat>
          <c:val>
            <c:numRef>
              <c:f>Sheet1!$B$2:$B$18</c:f>
              <c:numCache>
                <c:formatCode>General</c:formatCode>
                <c:ptCount val="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0.125</c:v>
                </c:pt>
                <c:pt idx="4">
                  <c:v>0.191</c:v>
                </c:pt>
                <c:pt idx="5">
                  <c:v>0.224</c:v>
                </c:pt>
                <c:pt idx="6">
                  <c:v>0.154</c:v>
                </c:pt>
                <c:pt idx="7">
                  <c:v>0.11</c:v>
                </c:pt>
                <c:pt idx="8">
                  <c:v>0.06</c:v>
                </c:pt>
                <c:pt idx="9">
                  <c:v>3.0000000000000001E-3</c:v>
                </c:pt>
                <c:pt idx="10">
                  <c:v>0.112</c:v>
                </c:pt>
                <c:pt idx="11">
                  <c:v>1.2E-2</c:v>
                </c:pt>
                <c:pt idx="12">
                  <c:v>5.0000000000000001E-3</c:v>
                </c:pt>
                <c:pt idx="13">
                  <c:v>5.0000000000000001E-3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Females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strRef>
              <c:f>Sheet1!$A$2:$A$18</c:f>
              <c:strCache>
                <c:ptCount val="17"/>
                <c:pt idx="0">
                  <c:v> 0-4</c:v>
                </c:pt>
                <c:pt idx="1">
                  <c:v> 5-9</c:v>
                </c:pt>
                <c:pt idx="2">
                  <c:v> 10-14 </c:v>
                </c:pt>
                <c:pt idx="3">
                  <c:v> 15-19 </c:v>
                </c:pt>
                <c:pt idx="4">
                  <c:v> 20-24 </c:v>
                </c:pt>
                <c:pt idx="5">
                  <c:v> 25-29 </c:v>
                </c:pt>
                <c:pt idx="6">
                  <c:v> 30-34 </c:v>
                </c:pt>
                <c:pt idx="7">
                  <c:v> 35-39 </c:v>
                </c:pt>
                <c:pt idx="8">
                  <c:v> 40-44 </c:v>
                </c:pt>
                <c:pt idx="9">
                  <c:v> 45-49 </c:v>
                </c:pt>
                <c:pt idx="10">
                  <c:v> 50-54 </c:v>
                </c:pt>
                <c:pt idx="11">
                  <c:v> 55-59 </c:v>
                </c:pt>
                <c:pt idx="12">
                  <c:v> 60-64 </c:v>
                </c:pt>
                <c:pt idx="13">
                  <c:v> 65-69 </c:v>
                </c:pt>
                <c:pt idx="14">
                  <c:v> 70-74 </c:v>
                </c:pt>
                <c:pt idx="15">
                  <c:v> 75-79 </c:v>
                </c:pt>
                <c:pt idx="16">
                  <c:v> 80+ </c:v>
                </c:pt>
              </c:strCache>
            </c:strRef>
          </c:cat>
          <c:val>
            <c:numRef>
              <c:f>Sheet1!$C$2:$C$18</c:f>
              <c:numCache>
                <c:formatCode>General</c:formatCode>
                <c:ptCount val="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0.28799999999999998</c:v>
                </c:pt>
                <c:pt idx="4">
                  <c:v>0.23899999999999999</c:v>
                </c:pt>
                <c:pt idx="5">
                  <c:v>0.182</c:v>
                </c:pt>
                <c:pt idx="6">
                  <c:v>0.105</c:v>
                </c:pt>
                <c:pt idx="7">
                  <c:v>5.7000000000000002E-2</c:v>
                </c:pt>
                <c:pt idx="8">
                  <c:v>8.5999999999999993E-2</c:v>
                </c:pt>
                <c:pt idx="9">
                  <c:v>2.9000000000000001E-2</c:v>
                </c:pt>
                <c:pt idx="10">
                  <c:v>2E-3</c:v>
                </c:pt>
                <c:pt idx="11">
                  <c:v>2E-3</c:v>
                </c:pt>
                <c:pt idx="12">
                  <c:v>5.0000000000000001E-3</c:v>
                </c:pt>
                <c:pt idx="13">
                  <c:v>5.0000000000000001E-3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</c:numCache>
            </c:numRef>
          </c:val>
        </c:ser>
        <c:marker val="1"/>
        <c:axId val="56889344"/>
        <c:axId val="57821824"/>
      </c:lineChart>
      <c:catAx>
        <c:axId val="56889344"/>
        <c:scaling>
          <c:orientation val="minMax"/>
        </c:scaling>
        <c:axPos val="b"/>
        <c:tickLblPos val="nextTo"/>
        <c:crossAx val="57821824"/>
        <c:crosses val="autoZero"/>
        <c:auto val="1"/>
        <c:lblAlgn val="ctr"/>
        <c:lblOffset val="100"/>
      </c:catAx>
      <c:valAx>
        <c:axId val="57821824"/>
        <c:scaling>
          <c:orientation val="minMax"/>
        </c:scaling>
        <c:axPos val="l"/>
        <c:majorGridlines/>
        <c:numFmt formatCode="0%" sourceLinked="0"/>
        <c:tickLblPos val="nextTo"/>
        <c:crossAx val="56889344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31" tIns="0" rIns="19231" bIns="0" numCol="1" anchor="t" anchorCtr="0" compatLnSpc="1">
            <a:prstTxWarp prst="textNoShape">
              <a:avLst/>
            </a:prstTxWarp>
          </a:bodyPr>
          <a:lstStyle>
            <a:lvl1pPr defTabSz="922338" eaLnBrk="0" hangingPunct="0"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31" tIns="0" rIns="19231" bIns="0" numCol="1" anchor="t" anchorCtr="0" compatLnSpc="1">
            <a:prstTxWarp prst="textNoShape">
              <a:avLst/>
            </a:prstTxWarp>
          </a:bodyPr>
          <a:lstStyle>
            <a:lvl1pPr algn="r" defTabSz="922338" eaLnBrk="0" hangingPunct="0"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9825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31" tIns="0" rIns="19231" bIns="0" numCol="1" anchor="b" anchorCtr="0" compatLnSpc="1">
            <a:prstTxWarp prst="textNoShape">
              <a:avLst/>
            </a:prstTxWarp>
          </a:bodyPr>
          <a:lstStyle>
            <a:lvl1pPr defTabSz="922338" eaLnBrk="0" hangingPunct="0"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759825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31" tIns="0" rIns="19231" bIns="0" numCol="1" anchor="b" anchorCtr="0" compatLnSpc="1">
            <a:prstTxWarp prst="textNoShape">
              <a:avLst/>
            </a:prstTxWarp>
          </a:bodyPr>
          <a:lstStyle>
            <a:lvl1pPr algn="r" defTabSz="922338" eaLnBrk="0" hangingPunct="0">
              <a:defRPr sz="1000" i="1">
                <a:latin typeface="Times New Roman" pitchFamily="18" charset="0"/>
              </a:defRPr>
            </a:lvl1pPr>
          </a:lstStyle>
          <a:p>
            <a:fld id="{56F60B26-29C3-4F9B-B0A8-8E190CE08F6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31" tIns="0" rIns="19231" bIns="0" numCol="1" anchor="t" anchorCtr="0" compatLnSpc="1">
            <a:prstTxWarp prst="textNoShape">
              <a:avLst/>
            </a:prstTxWarp>
          </a:bodyPr>
          <a:lstStyle>
            <a:lvl1pPr defTabSz="922338" eaLnBrk="0" hangingPunct="0"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31" tIns="0" rIns="19231" bIns="0" numCol="1" anchor="t" anchorCtr="0" compatLnSpc="1">
            <a:prstTxWarp prst="textNoShape">
              <a:avLst/>
            </a:prstTxWarp>
          </a:bodyPr>
          <a:lstStyle>
            <a:lvl1pPr algn="r" defTabSz="922338" eaLnBrk="0" hangingPunct="0"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9825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31" tIns="0" rIns="19231" bIns="0" numCol="1" anchor="b" anchorCtr="0" compatLnSpc="1">
            <a:prstTxWarp prst="textNoShape">
              <a:avLst/>
            </a:prstTxWarp>
          </a:bodyPr>
          <a:lstStyle>
            <a:lvl1pPr defTabSz="922338" eaLnBrk="0" hangingPunct="0"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759825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231" tIns="0" rIns="19231" bIns="0" numCol="1" anchor="b" anchorCtr="0" compatLnSpc="1">
            <a:prstTxWarp prst="textNoShape">
              <a:avLst/>
            </a:prstTxWarp>
          </a:bodyPr>
          <a:lstStyle>
            <a:lvl1pPr algn="r" defTabSz="922338" eaLnBrk="0" hangingPunct="0">
              <a:defRPr sz="1000" i="1">
                <a:latin typeface="Times New Roman" pitchFamily="18" charset="0"/>
              </a:defRPr>
            </a:lvl1pPr>
          </a:lstStyle>
          <a:p>
            <a:fld id="{EB18A521-E54A-44D1-93C5-A213246D621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379913"/>
            <a:ext cx="5086350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0" tIns="46475" rIns="92950" bIns="464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1575" y="698500"/>
            <a:ext cx="4592638" cy="34448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A7BBBCB0-F4C1-4C0E-880D-1F0AD2C70A67}" type="slidenum">
              <a:rPr lang="en-US"/>
              <a:pPr/>
              <a:t>1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87388"/>
            <a:ext cx="4565650" cy="3424237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3925" y="4343400"/>
            <a:ext cx="5086350" cy="4189413"/>
          </a:xfrm>
          <a:noFill/>
          <a:ln/>
        </p:spPr>
        <p:txBody>
          <a:bodyPr lIns="92738" tIns="46369" rIns="92738" bIns="46369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gray">
          <a:xfrm>
            <a:off x="685800" y="2438400"/>
            <a:ext cx="31750" cy="1052513"/>
          </a:xfrm>
          <a:prstGeom prst="rect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gray">
          <a:xfrm>
            <a:off x="381000" y="3276600"/>
            <a:ext cx="8458200" cy="76200"/>
          </a:xfrm>
          <a:prstGeom prst="rect">
            <a:avLst/>
          </a:prstGeom>
          <a:gradFill rotWithShape="0">
            <a:gsLst>
              <a:gs pos="0">
                <a:srgbClr val="CC99FF"/>
              </a:gs>
              <a:gs pos="100000">
                <a:srgbClr val="CC99FF">
                  <a:gamma/>
                  <a:shade val="5764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/>
          </a:p>
        </p:txBody>
      </p:sp>
      <p:pic>
        <p:nvPicPr>
          <p:cNvPr id="6" name="Picture 9" descr="Futures for Web et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6136136"/>
            <a:ext cx="1828800" cy="72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A714884E-F406-4DBE-8507-704DAC7AA05C}" type="slidenum">
              <a:rPr lang="en-US"/>
              <a:pPr>
                <a:defRPr/>
              </a:pPr>
              <a:t>‹#›</a:t>
            </a:fld>
            <a:r>
              <a:rPr lang="en-US"/>
              <a:t>a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BCDF25-2D06-488F-A3BB-EF586944D2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7375" y="617538"/>
            <a:ext cx="2006600" cy="54784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17538"/>
            <a:ext cx="5870575" cy="54784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83F0D4-9608-4EAD-B82E-2949012A0C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0BAC1B-3041-4ADE-86C9-70BC237A11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E3E48E-44C9-42C1-B0C5-9B2873AE2B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C7717A-F2C4-4330-9426-F9589DA31A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08AE51-9A49-450F-978B-FBA0558964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97A272-503F-453E-8B46-A45B7B585F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0445FA-9BB6-4723-AC81-9D7755DC4C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0EC844-234C-4867-8C89-DE26717AF3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5B5AA7-9EE1-4F42-9020-6FE2A1260F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ChangeArrowheads="1"/>
          </p:cNvSpPr>
          <p:nvPr/>
        </p:nvSpPr>
        <p:spPr bwMode="gray">
          <a:xfrm>
            <a:off x="762000" y="685800"/>
            <a:ext cx="31750" cy="1052513"/>
          </a:xfrm>
          <a:prstGeom prst="rect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28600"/>
            <a:ext cx="7793037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398FC74-4BF8-45EC-87CC-0AA9DBF2610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8856" name="Rectangle 8"/>
          <p:cNvSpPr>
            <a:spLocks noChangeArrowheads="1"/>
          </p:cNvSpPr>
          <p:nvPr/>
        </p:nvSpPr>
        <p:spPr bwMode="gray">
          <a:xfrm>
            <a:off x="762000" y="6096000"/>
            <a:ext cx="6400800" cy="76200"/>
          </a:xfrm>
          <a:prstGeom prst="rect">
            <a:avLst/>
          </a:prstGeom>
          <a:gradFill rotWithShape="0">
            <a:gsLst>
              <a:gs pos="0">
                <a:srgbClr val="CC99FF"/>
              </a:gs>
              <a:gs pos="100000">
                <a:srgbClr val="CC99FF">
                  <a:gamma/>
                  <a:shade val="5764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/>
          </a:p>
        </p:txBody>
      </p:sp>
      <p:sp>
        <p:nvSpPr>
          <p:cNvPr id="78857" name="Rectangle 9"/>
          <p:cNvSpPr>
            <a:spLocks noChangeArrowheads="1"/>
          </p:cNvSpPr>
          <p:nvPr/>
        </p:nvSpPr>
        <p:spPr bwMode="gray">
          <a:xfrm>
            <a:off x="685800" y="1371600"/>
            <a:ext cx="8458200" cy="76200"/>
          </a:xfrm>
          <a:prstGeom prst="rect">
            <a:avLst/>
          </a:prstGeom>
          <a:gradFill rotWithShape="0">
            <a:gsLst>
              <a:gs pos="0">
                <a:srgbClr val="CC99FF"/>
              </a:gs>
              <a:gs pos="100000">
                <a:srgbClr val="CC99FF">
                  <a:gamma/>
                  <a:shade val="57647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/>
          </a:p>
        </p:txBody>
      </p:sp>
      <p:pic>
        <p:nvPicPr>
          <p:cNvPr id="9226" name="Picture 10" descr="Futures for Web et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14400" y="6316317"/>
            <a:ext cx="1371600" cy="541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057400"/>
            <a:ext cx="7772400" cy="1143000"/>
          </a:xfrm>
        </p:spPr>
        <p:txBody>
          <a:bodyPr lIns="92075" tIns="46038" rIns="92075" bIns="46038" anchor="ctr"/>
          <a:lstStyle/>
          <a:p>
            <a:r>
              <a:rPr lang="en-US" dirty="0" smtClean="0">
                <a:latin typeface="Verdana" pitchFamily="34" charset="0"/>
              </a:rPr>
              <a:t>Age Patterns of Prevalence</a:t>
            </a:r>
            <a:endParaRPr lang="en-US" dirty="0" smtClean="0">
              <a:latin typeface="Verdana" pitchFamily="34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724400"/>
            <a:ext cx="6692900" cy="1066800"/>
          </a:xfrm>
        </p:spPr>
        <p:txBody>
          <a:bodyPr lIns="92075" tIns="46038" rIns="92075" bIns="46038"/>
          <a:lstStyle/>
          <a:p>
            <a:r>
              <a:rPr lang="en-US" sz="2800" dirty="0" smtClean="0"/>
              <a:t>John Stover</a:t>
            </a:r>
          </a:p>
          <a:p>
            <a:r>
              <a:rPr lang="en-US" sz="2400" dirty="0" smtClean="0"/>
              <a:t>26 </a:t>
            </a:r>
            <a:r>
              <a:rPr lang="en-US" sz="2400" dirty="0" smtClean="0"/>
              <a:t>September 2012, London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 Africa, 2008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7A272-503F-453E-8B46-A45B7B585F93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863" y="1447800"/>
            <a:ext cx="8974137" cy="462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Swaziland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7A272-503F-453E-8B46-A45B7B585F93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87" y="1905000"/>
            <a:ext cx="9108213" cy="4137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Uganda, 2004-5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7A272-503F-453E-8B46-A45B7B585F93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13" y="1447800"/>
            <a:ext cx="913288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Uganda, 2011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7A272-503F-453E-8B46-A45B7B585F93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487" y="1447800"/>
            <a:ext cx="9053513" cy="465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Zambia 2007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7A272-503F-453E-8B46-A45B7B585F93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9108213" cy="4137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Summary of Comparisons of Prevalence at Older Ages</a:t>
            </a:r>
            <a:endParaRPr lang="en-US" sz="36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914400" y="1752600"/>
          <a:ext cx="77724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1066800"/>
                <a:gridCol w="1295400"/>
                <a:gridCol w="1219200"/>
                <a:gridCol w="1447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Country/Year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Peak?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Female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Peak?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Botswana,</a:t>
                      </a:r>
                      <a:r>
                        <a:rPr lang="en-US" baseline="0" dirty="0" smtClean="0"/>
                        <a:t> 2008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55-59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Kenya, 2007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50-54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Lesotho, 2004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55-59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South Africa, 2005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50-54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South Africa, 2008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50-54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Swaziland, 2006/7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50-54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Uganda,</a:t>
                      </a:r>
                      <a:r>
                        <a:rPr lang="en-US" baseline="0" dirty="0" smtClean="0"/>
                        <a:t> 2004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Uganda, 2011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Spectrum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Zambia, 2007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7A272-503F-453E-8B46-A45B7B585F9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Age Distribution of Incidence: Initial Pattern</a:t>
            </a:r>
            <a:endParaRPr lang="en-US" sz="4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914400" y="1600200"/>
          <a:ext cx="7772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AC1B-3041-4ADE-86C9-70BC237A111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Age Distribution of HIV Among Older Adults: Initial Comparison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AC1B-3041-4ADE-86C9-70BC237A111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044700"/>
            <a:ext cx="8175595" cy="3225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914400" y="5410200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Combined data for Kenya, Nigeria, South Africa, Uganda, Zambia and Zimbabwe circa 2007.</a:t>
            </a:r>
            <a:endParaRPr lang="en-US" sz="2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Age Distribution of HIV Among Older Adults: Revised Comparison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AC1B-3041-4ADE-86C9-70BC237A111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14400" y="5410200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Combined data for Kenya, Nigeria, South Africa, Uganda, Zambia and Zimbabwe circa 2007.</a:t>
            </a:r>
            <a:endParaRPr lang="en-US" sz="20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038350"/>
            <a:ext cx="8077200" cy="3194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Age Distribution of Incidence: Revised Pattern</a:t>
            </a:r>
            <a:endParaRPr lang="en-US" sz="36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914400" y="1600200"/>
          <a:ext cx="7772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AC1B-3041-4ADE-86C9-70BC237A111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Botswana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BAC1B-3041-4ADE-86C9-70BC237A111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9152108" cy="4170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Kenya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7A272-503F-453E-8B46-A45B7B585F9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99" y="1752600"/>
            <a:ext cx="9113701" cy="4142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Lesotho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7A272-503F-453E-8B46-A45B7B585F93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52600"/>
            <a:ext cx="9102727" cy="4170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 Africa, 2005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7A272-503F-453E-8B46-A45B7B585F93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9132887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V Models">
  <a:themeElements>
    <a:clrScheme name="Martigny Stover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Martigny Stov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Martigny Stover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rtigny Stover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rtigny Stover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rtigny Stover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rtigny Stover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rtigny Stover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rtigny Stover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HIV Models</Template>
  <TotalTime>4059</TotalTime>
  <Pages>9</Pages>
  <Words>185</Words>
  <Application>Microsoft Office PowerPoint</Application>
  <PresentationFormat>On-screen Show (4:3)</PresentationFormat>
  <Paragraphs>73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HIV Models</vt:lpstr>
      <vt:lpstr>Age Patterns of Prevalence</vt:lpstr>
      <vt:lpstr>Age Distribution of Incidence: Initial Pattern</vt:lpstr>
      <vt:lpstr>Age Distribution of HIV Among Older Adults: Initial Comparison</vt:lpstr>
      <vt:lpstr>Age Distribution of HIV Among Older Adults: Revised Comparison</vt:lpstr>
      <vt:lpstr>Age Distribution of Incidence: Revised Pattern</vt:lpstr>
      <vt:lpstr>Botswana</vt:lpstr>
      <vt:lpstr>Kenya</vt:lpstr>
      <vt:lpstr>Lesotho</vt:lpstr>
      <vt:lpstr>South Africa, 2005</vt:lpstr>
      <vt:lpstr>South Africa, 2008</vt:lpstr>
      <vt:lpstr>Swaziland</vt:lpstr>
      <vt:lpstr>Uganda, 2004-5</vt:lpstr>
      <vt:lpstr>Uganda, 2011</vt:lpstr>
      <vt:lpstr>Zambia 2007</vt:lpstr>
      <vt:lpstr>Summary of Comparisons of Prevalence at Older Ages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Spectrum Update</dc:title>
  <dc:creator>jstover</dc:creator>
  <cp:lastModifiedBy>jstover</cp:lastModifiedBy>
  <cp:revision>92</cp:revision>
  <cp:lastPrinted>1997-09-25T18:33:14Z</cp:lastPrinted>
  <dcterms:created xsi:type="dcterms:W3CDTF">2011-10-16T16:49:14Z</dcterms:created>
  <dcterms:modified xsi:type="dcterms:W3CDTF">2012-09-25T06:17:38Z</dcterms:modified>
</cp:coreProperties>
</file>