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90" r:id="rId1"/>
  </p:sldMasterIdLst>
  <p:notesMasterIdLst>
    <p:notesMasterId r:id="rId10"/>
  </p:notesMasterIdLst>
  <p:handoutMasterIdLst>
    <p:handoutMasterId r:id="rId11"/>
  </p:handoutMasterIdLst>
  <p:sldIdLst>
    <p:sldId id="302" r:id="rId2"/>
    <p:sldId id="303" r:id="rId3"/>
    <p:sldId id="304" r:id="rId4"/>
    <p:sldId id="305" r:id="rId5"/>
    <p:sldId id="306" r:id="rId6"/>
    <p:sldId id="307" r:id="rId7"/>
    <p:sldId id="308" r:id="rId8"/>
    <p:sldId id="309" r:id="rId9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1558F"/>
    <a:srgbClr val="312997"/>
    <a:srgbClr val="00FF00"/>
    <a:srgbClr val="8901F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595" autoAdjust="0"/>
  </p:normalViewPr>
  <p:slideViewPr>
    <p:cSldViewPr>
      <p:cViewPr>
        <p:scale>
          <a:sx n="60" d="100"/>
          <a:sy n="60" d="100"/>
        </p:scale>
        <p:origin x="-630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t" anchorCtr="0" compatLnSpc="1">
            <a:prstTxWarp prst="textNoShape">
              <a:avLst/>
            </a:prstTxWarp>
          </a:bodyPr>
          <a:lstStyle>
            <a:lvl1pPr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t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b" anchorCtr="0" compatLnSpc="1">
            <a:prstTxWarp prst="textNoShape">
              <a:avLst/>
            </a:prstTxWarp>
          </a:bodyPr>
          <a:lstStyle>
            <a:lvl1pPr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b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000" i="1">
                <a:latin typeface="Times New Roman" pitchFamily="18" charset="0"/>
              </a:defRPr>
            </a:lvl1pPr>
          </a:lstStyle>
          <a:p>
            <a:fld id="{56F60B26-29C3-4F9B-B0A8-8E190CE08F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t" anchorCtr="0" compatLnSpc="1">
            <a:prstTxWarp prst="textNoShape">
              <a:avLst/>
            </a:prstTxWarp>
          </a:bodyPr>
          <a:lstStyle>
            <a:lvl1pPr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t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b" anchorCtr="0" compatLnSpc="1">
            <a:prstTxWarp prst="textNoShape">
              <a:avLst/>
            </a:prstTxWarp>
          </a:bodyPr>
          <a:lstStyle>
            <a:lvl1pPr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b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000" i="1">
                <a:latin typeface="Times New Roman" pitchFamily="18" charset="0"/>
              </a:defRPr>
            </a:lvl1pPr>
          </a:lstStyle>
          <a:p>
            <a:fld id="{EB18A521-E54A-44D1-93C5-A213246D62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79913"/>
            <a:ext cx="508635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0" tIns="46475" rIns="92950" bIns="464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8500"/>
            <a:ext cx="4592638" cy="3444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7BBBCB0-F4C1-4C0E-880D-1F0AD2C70A67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87388"/>
            <a:ext cx="4565650" cy="3424237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43400"/>
            <a:ext cx="5086350" cy="4189413"/>
          </a:xfrm>
          <a:noFill/>
          <a:ln/>
        </p:spPr>
        <p:txBody>
          <a:bodyPr lIns="92738" tIns="46369" rIns="92738" bIns="46369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gray">
          <a:xfrm>
            <a:off x="685800" y="2438400"/>
            <a:ext cx="31750" cy="1052513"/>
          </a:xfrm>
          <a:prstGeom prst="rect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gray">
          <a:xfrm>
            <a:off x="381000" y="3276600"/>
            <a:ext cx="8458200" cy="76200"/>
          </a:xfrm>
          <a:prstGeom prst="rect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5764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6" name="Picture 9" descr="Futures for Web et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6136136"/>
            <a:ext cx="1828800" cy="72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A714884E-F406-4DBE-8507-704DAC7AA05C}" type="slidenum">
              <a:rPr lang="en-US"/>
              <a:pPr>
                <a:defRPr/>
              </a:pPr>
              <a:t>‹#›</a:t>
            </a:fld>
            <a:r>
              <a:rPr lang="en-US"/>
              <a:t>a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BCDF25-2D06-488F-A3BB-EF586944D2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7375" y="617538"/>
            <a:ext cx="2006600" cy="5478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17538"/>
            <a:ext cx="5870575" cy="5478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83F0D4-9608-4EAD-B82E-2949012A0C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0BAC1B-3041-4ADE-86C9-70BC237A11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E3E48E-44C9-42C1-B0C5-9B2873AE2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C7717A-F2C4-4330-9426-F9589DA31A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08AE51-9A49-450F-978B-FBA0558964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7A272-503F-453E-8B46-A45B7B585F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445FA-9BB6-4723-AC81-9D7755DC4C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0EC844-234C-4867-8C89-DE26717AF3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5B5AA7-9EE1-4F42-9020-6FE2A1260F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gray">
          <a:xfrm>
            <a:off x="762000" y="685800"/>
            <a:ext cx="31750" cy="1052513"/>
          </a:xfrm>
          <a:prstGeom prst="rect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79303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398FC74-4BF8-45EC-87CC-0AA9DBF2610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gray">
          <a:xfrm>
            <a:off x="762000" y="6096000"/>
            <a:ext cx="6400800" cy="76200"/>
          </a:xfrm>
          <a:prstGeom prst="rect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5764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gray">
          <a:xfrm>
            <a:off x="685800" y="1371600"/>
            <a:ext cx="8458200" cy="76200"/>
          </a:xfrm>
          <a:prstGeom prst="rect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5764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9226" name="Picture 10" descr="Futures for Web et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14400" y="6316317"/>
            <a:ext cx="1371600" cy="541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219200"/>
            <a:ext cx="7772400" cy="1143000"/>
          </a:xfrm>
        </p:spPr>
        <p:txBody>
          <a:bodyPr lIns="92075" tIns="46038" rIns="92075" bIns="46038" anchor="ctr"/>
          <a:lstStyle/>
          <a:p>
            <a:r>
              <a:rPr lang="en-US" sz="4800" dirty="0" smtClean="0">
                <a:latin typeface="Verdana" pitchFamily="34" charset="0"/>
              </a:rPr>
              <a:t>Comparisons of Spectrum Estimates of Need with Program Data in 2011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724400"/>
            <a:ext cx="6692900" cy="1066800"/>
          </a:xfrm>
        </p:spPr>
        <p:txBody>
          <a:bodyPr lIns="92075" tIns="46038" rIns="92075" bIns="46038"/>
          <a:lstStyle/>
          <a:p>
            <a:r>
              <a:rPr lang="en-US" sz="2800" dirty="0" smtClean="0"/>
              <a:t>John Stover</a:t>
            </a:r>
          </a:p>
          <a:p>
            <a:r>
              <a:rPr lang="en-US" sz="2400" dirty="0" smtClean="0"/>
              <a:t>26 September 2012, London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1B-3041-4ADE-86C9-70BC237A111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25" y="269875"/>
            <a:ext cx="8693150" cy="63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34000" y="2667000"/>
            <a:ext cx="3352800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49/153 countries have ratios greater than or equal to 1.0</a:t>
            </a:r>
          </a:p>
          <a:p>
            <a:r>
              <a:rPr lang="en-US" dirty="0" smtClean="0"/>
              <a:t>-SSA 4</a:t>
            </a:r>
          </a:p>
          <a:p>
            <a:r>
              <a:rPr lang="en-US" dirty="0" smtClean="0"/>
              <a:t>-Asia 0</a:t>
            </a:r>
          </a:p>
          <a:p>
            <a:r>
              <a:rPr lang="en-US" dirty="0" smtClean="0"/>
              <a:t>-Caribbean 3</a:t>
            </a:r>
          </a:p>
          <a:p>
            <a:r>
              <a:rPr lang="en-US" dirty="0" smtClean="0"/>
              <a:t>-LA 6</a:t>
            </a:r>
          </a:p>
          <a:p>
            <a:r>
              <a:rPr lang="en-US" dirty="0" smtClean="0"/>
              <a:t>-DC: 36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445FA-9BB6-4723-AC81-9D7755DC4C7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8693150" cy="63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0" y="2667000"/>
            <a:ext cx="3352800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24/153 countries have ratios greater than or equal to 1.0</a:t>
            </a:r>
          </a:p>
          <a:p>
            <a:r>
              <a:rPr lang="en-US" dirty="0" smtClean="0"/>
              <a:t>-SSA 1</a:t>
            </a:r>
          </a:p>
          <a:p>
            <a:r>
              <a:rPr lang="en-US" dirty="0" smtClean="0"/>
              <a:t>-Asia 1</a:t>
            </a:r>
          </a:p>
          <a:p>
            <a:r>
              <a:rPr lang="en-US" dirty="0" smtClean="0"/>
              <a:t>-Caribbean 0</a:t>
            </a:r>
          </a:p>
          <a:p>
            <a:r>
              <a:rPr lang="en-US" dirty="0" smtClean="0"/>
              <a:t>-LA 2</a:t>
            </a:r>
          </a:p>
          <a:p>
            <a:r>
              <a:rPr lang="en-US" dirty="0" smtClean="0"/>
              <a:t>-DC 20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445FA-9BB6-4723-AC81-9D7755DC4C7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25" y="269875"/>
            <a:ext cx="8693150" cy="63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410200" y="3048000"/>
            <a:ext cx="3352800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19/153 countries have ratios greater than or equal to 1.0</a:t>
            </a:r>
          </a:p>
          <a:p>
            <a:r>
              <a:rPr lang="en-US" sz="2400" dirty="0" smtClean="0"/>
              <a:t>-SSA 1</a:t>
            </a:r>
          </a:p>
          <a:p>
            <a:r>
              <a:rPr lang="en-US" sz="2400" dirty="0" smtClean="0"/>
              <a:t>-Asia 1</a:t>
            </a:r>
          </a:p>
          <a:p>
            <a:r>
              <a:rPr lang="en-US" sz="2400" dirty="0" smtClean="0"/>
              <a:t>-Caribbean 1</a:t>
            </a:r>
          </a:p>
          <a:p>
            <a:r>
              <a:rPr lang="en-US" sz="2400" dirty="0" smtClean="0"/>
              <a:t>-LA 0</a:t>
            </a:r>
          </a:p>
          <a:p>
            <a:r>
              <a:rPr lang="en-US" sz="2400" dirty="0" smtClean="0"/>
              <a:t>-DC 16</a:t>
            </a:r>
            <a:endParaRPr 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Ratios &gt; 0.95 in less developed countries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445FA-9BB6-4723-AC81-9D7755DC4C7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1" y="1614487"/>
            <a:ext cx="7675200" cy="4207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228600"/>
            <a:ext cx="7945437" cy="990600"/>
          </a:xfrm>
        </p:spPr>
        <p:txBody>
          <a:bodyPr/>
          <a:lstStyle/>
          <a:p>
            <a:r>
              <a:rPr lang="en-US" sz="3200" dirty="0" smtClean="0"/>
              <a:t>Ratios &gt; 0.95 in more developed countries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445FA-9BB6-4723-AC81-9D7755DC4C7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6198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exceptions in developing countries</a:t>
            </a:r>
          </a:p>
          <a:p>
            <a:pPr lvl="1"/>
            <a:r>
              <a:rPr lang="en-US" dirty="0" smtClean="0"/>
              <a:t>PMTCT: could </a:t>
            </a:r>
            <a:r>
              <a:rPr lang="en-US" dirty="0" smtClean="0"/>
              <a:t>due to be </a:t>
            </a:r>
            <a:r>
              <a:rPr lang="en-US" dirty="0" smtClean="0"/>
              <a:t>low F/M ratios of </a:t>
            </a:r>
            <a:r>
              <a:rPr lang="en-US" dirty="0" smtClean="0"/>
              <a:t>incidence but most countries with high ratios have F/M ratios &lt; 1.5</a:t>
            </a:r>
          </a:p>
          <a:p>
            <a:pPr lvl="1"/>
            <a:r>
              <a:rPr lang="en-US" dirty="0" smtClean="0"/>
              <a:t>Fertility reduction may need adjustment</a:t>
            </a:r>
            <a:endParaRPr lang="en-US" dirty="0" smtClean="0"/>
          </a:p>
          <a:p>
            <a:pPr lvl="1"/>
            <a:r>
              <a:rPr lang="en-US" dirty="0" smtClean="0"/>
              <a:t>ART</a:t>
            </a:r>
          </a:p>
          <a:p>
            <a:pPr lvl="2"/>
            <a:r>
              <a:rPr lang="en-US" dirty="0" smtClean="0"/>
              <a:t>Could </a:t>
            </a:r>
            <a:r>
              <a:rPr lang="en-US" dirty="0" smtClean="0"/>
              <a:t>be unadjusted numbers on </a:t>
            </a:r>
            <a:r>
              <a:rPr lang="en-US" dirty="0" smtClean="0"/>
              <a:t>ART</a:t>
            </a:r>
          </a:p>
          <a:p>
            <a:pPr lvl="2"/>
            <a:r>
              <a:rPr lang="en-US" dirty="0" smtClean="0"/>
              <a:t>Could be Spectrum progression rates are too slow or more starting at low CD4 counts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772400" cy="4495800"/>
          </a:xfrm>
        </p:spPr>
        <p:txBody>
          <a:bodyPr/>
          <a:lstStyle/>
          <a:p>
            <a:r>
              <a:rPr lang="en-US" dirty="0" smtClean="0"/>
              <a:t>Many exceptions in developed world</a:t>
            </a:r>
          </a:p>
          <a:p>
            <a:pPr lvl="1"/>
            <a:r>
              <a:rPr lang="en-US" dirty="0" smtClean="0"/>
              <a:t>PMTCT: almost all countries &gt;=1</a:t>
            </a:r>
          </a:p>
          <a:p>
            <a:pPr lvl="2"/>
            <a:r>
              <a:rPr lang="en-US" dirty="0" smtClean="0"/>
              <a:t>Number of births should be close</a:t>
            </a:r>
          </a:p>
          <a:p>
            <a:pPr lvl="2"/>
            <a:r>
              <a:rPr lang="en-US" dirty="0" smtClean="0"/>
              <a:t>HIV under-estimated?</a:t>
            </a:r>
          </a:p>
          <a:p>
            <a:pPr lvl="1"/>
            <a:r>
              <a:rPr lang="en-US" dirty="0" smtClean="0"/>
              <a:t>Child need for ART</a:t>
            </a:r>
          </a:p>
          <a:p>
            <a:pPr lvl="2"/>
            <a:r>
              <a:rPr lang="en-US" dirty="0" smtClean="0"/>
              <a:t>Spectrum uses European data</a:t>
            </a:r>
          </a:p>
          <a:p>
            <a:pPr lvl="1"/>
            <a:r>
              <a:rPr lang="en-US" dirty="0" smtClean="0"/>
              <a:t>Adult ART</a:t>
            </a:r>
          </a:p>
          <a:p>
            <a:pPr lvl="2"/>
            <a:r>
              <a:rPr lang="en-US" dirty="0" smtClean="0"/>
              <a:t>HIV under-estimated?</a:t>
            </a:r>
          </a:p>
          <a:p>
            <a:pPr lvl="2"/>
            <a:r>
              <a:rPr lang="en-US" dirty="0" smtClean="0"/>
              <a:t>Faster progression?</a:t>
            </a:r>
          </a:p>
          <a:p>
            <a:pPr lvl="2"/>
            <a:r>
              <a:rPr lang="en-US" dirty="0" smtClean="0"/>
              <a:t>More exceptions to CD4 eligibility?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1B-3041-4ADE-86C9-70BC237A111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V Models">
  <a:themeElements>
    <a:clrScheme name="Martigny Stover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artigny Stov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Martigny Stover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rtigny Stover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tigny Stover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tigny Stover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rtigny Stover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tigny Stover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tigny Stover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HIV Models</Template>
  <TotalTime>5180</TotalTime>
  <Pages>9</Pages>
  <Words>215</Words>
  <Application>Microsoft Office PowerPoint</Application>
  <PresentationFormat>On-screen Show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HIV Models</vt:lpstr>
      <vt:lpstr>Comparisons of Spectrum Estimates of Need with Program Data in 2011</vt:lpstr>
      <vt:lpstr>Slide 2</vt:lpstr>
      <vt:lpstr>Slide 3</vt:lpstr>
      <vt:lpstr>Slide 4</vt:lpstr>
      <vt:lpstr>Ratios &gt; 0.95 in less developed countries</vt:lpstr>
      <vt:lpstr>Ratios &gt; 0.95 in more developed countries</vt:lpstr>
      <vt:lpstr>Conclusions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Spectrum Update</dc:title>
  <dc:creator>jstover</dc:creator>
  <cp:lastModifiedBy>jstover</cp:lastModifiedBy>
  <cp:revision>89</cp:revision>
  <cp:lastPrinted>1997-09-25T18:33:14Z</cp:lastPrinted>
  <dcterms:created xsi:type="dcterms:W3CDTF">2011-10-16T16:49:14Z</dcterms:created>
  <dcterms:modified xsi:type="dcterms:W3CDTF">2012-09-26T08:09:55Z</dcterms:modified>
</cp:coreProperties>
</file>