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64" r:id="rId6"/>
    <p:sldId id="265" r:id="rId7"/>
    <p:sldId id="266" r:id="rId8"/>
    <p:sldId id="267" r:id="rId9"/>
    <p:sldId id="262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51" d="100"/>
          <a:sy n="51" d="100"/>
        </p:scale>
        <p:origin x="-930" y="-84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3311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310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033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176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2558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051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6237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4767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15437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8233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0103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843F5-90A8-CC42-BCCC-2ACCA6BFAFC4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D3642-C24C-C841-8952-EF83972F0F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557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Experience calibrating a mathematical model to Zambia epidemiological and HIV program data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Jeff Eaton and Tim </a:t>
            </a:r>
            <a:r>
              <a:rPr lang="en-US" dirty="0" err="1" smtClean="0"/>
              <a:t>Hallett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26 September 2012</a:t>
            </a:r>
          </a:p>
          <a:p>
            <a:r>
              <a:rPr lang="en-US" dirty="0" smtClean="0"/>
              <a:t>UNAIDS Reference Group on Estimates, </a:t>
            </a:r>
            <a:r>
              <a:rPr lang="en-US" dirty="0" err="1" smtClean="0"/>
              <a:t>Modelling</a:t>
            </a:r>
            <a:r>
              <a:rPr lang="en-US" dirty="0" smtClean="0"/>
              <a:t>, and Projections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2840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biases in estimates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1420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Underestimating the percentage in need</a:t>
            </a:r>
          </a:p>
          <a:p>
            <a:pPr lvl="1"/>
            <a:r>
              <a:rPr lang="en-US" dirty="0" smtClean="0"/>
              <a:t>Relies on CD4 model estimates</a:t>
            </a:r>
          </a:p>
          <a:p>
            <a:endParaRPr lang="en-US" dirty="0" smtClean="0"/>
          </a:p>
          <a:p>
            <a:r>
              <a:rPr lang="en-US" dirty="0" smtClean="0"/>
              <a:t>Adults could be starting ART earlier than </a:t>
            </a:r>
            <a:r>
              <a:rPr lang="en-US" dirty="0" err="1" smtClean="0"/>
              <a:t>modelled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Overestimating the numbers on treatment</a:t>
            </a:r>
          </a:p>
          <a:p>
            <a:pPr lvl="1"/>
            <a:r>
              <a:rPr lang="en-US" dirty="0" smtClean="0"/>
              <a:t>Facilities not good at counting when patients leave care </a:t>
            </a:r>
            <a:r>
              <a:rPr lang="en-US" dirty="0" smtClean="0">
                <a:sym typeface="Wingdings"/>
              </a:rPr>
              <a:t> counting cumulative number of initiates rather than current on ART?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Overestimating LTFU? </a:t>
            </a:r>
          </a:p>
          <a:p>
            <a:pPr lvl="1"/>
            <a:r>
              <a:rPr lang="en-US" dirty="0" smtClean="0">
                <a:sym typeface="Wingdings"/>
              </a:rPr>
              <a:t>Importance of transfers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53050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8815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Surveillance of other metrics to corroborate numbers on ART, e.g. amount of ARVs dispensed</a:t>
            </a:r>
          </a:p>
          <a:p>
            <a:endParaRPr lang="en-US" dirty="0"/>
          </a:p>
          <a:p>
            <a:r>
              <a:rPr lang="en-US" dirty="0" smtClean="0"/>
              <a:t>Need to understand treatment </a:t>
            </a:r>
            <a:r>
              <a:rPr lang="en-US" dirty="0" err="1" smtClean="0"/>
              <a:t>reinitiation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Need for mortality data linked with ART </a:t>
            </a:r>
            <a:r>
              <a:rPr lang="en-US" dirty="0" err="1" smtClean="0"/>
              <a:t>programme</a:t>
            </a:r>
            <a:r>
              <a:rPr lang="en-US" dirty="0" smtClean="0"/>
              <a:t> experience</a:t>
            </a:r>
          </a:p>
          <a:p>
            <a:pPr lvl="1"/>
            <a:r>
              <a:rPr lang="en-US" dirty="0" smtClean="0"/>
              <a:t>Verbal autopsies should collect detailed information on HIV testing and ART experience</a:t>
            </a:r>
          </a:p>
          <a:p>
            <a:endParaRPr lang="en-US" dirty="0" smtClean="0"/>
          </a:p>
          <a:p>
            <a:r>
              <a:rPr lang="en-US" dirty="0" smtClean="0"/>
              <a:t>Metrics for HIV testing</a:t>
            </a:r>
          </a:p>
          <a:p>
            <a:pPr lvl="1"/>
            <a:r>
              <a:rPr lang="en-US" dirty="0" smtClean="0"/>
              <a:t>Repeat testing: measure regularity of HIV testing</a:t>
            </a:r>
          </a:p>
          <a:p>
            <a:pPr lvl="1"/>
            <a:r>
              <a:rPr lang="en-US" dirty="0" smtClean="0"/>
              <a:t>Reason for testing: symptom based? provider initiated?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856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Zambia ART program </a:t>
            </a:r>
            <a:r>
              <a:rPr lang="en-US" dirty="0" err="1" smtClean="0"/>
              <a:t>modelling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Initial purpose to examine impact of incremental improvements at different stages of “treatment cascade”.</a:t>
            </a:r>
          </a:p>
          <a:p>
            <a:r>
              <a:rPr lang="en-US" dirty="0" smtClean="0"/>
              <a:t>Flexible model of </a:t>
            </a:r>
            <a:r>
              <a:rPr lang="en-US" dirty="0" err="1" smtClean="0"/>
              <a:t>assortative</a:t>
            </a:r>
            <a:r>
              <a:rPr lang="en-US" dirty="0" smtClean="0"/>
              <a:t> sexual mixing, change in sexual </a:t>
            </a:r>
            <a:r>
              <a:rPr lang="en-US" dirty="0" err="1" smtClean="0"/>
              <a:t>behaviour</a:t>
            </a:r>
            <a:r>
              <a:rPr lang="en-US" dirty="0" smtClean="0"/>
              <a:t>, stages of HIV infection.</a:t>
            </a:r>
          </a:p>
          <a:p>
            <a:r>
              <a:rPr lang="en-US" dirty="0" smtClean="0"/>
              <a:t>Calibrated to Zambia ANC prevalence and age 15–49 prevalence by sex in two DHS surveys.</a:t>
            </a:r>
          </a:p>
          <a:p>
            <a:r>
              <a:rPr lang="en-US" dirty="0" smtClean="0"/>
              <a:t>ART </a:t>
            </a:r>
            <a:r>
              <a:rPr lang="en-US" dirty="0" err="1" smtClean="0"/>
              <a:t>programme</a:t>
            </a:r>
            <a:r>
              <a:rPr lang="en-US" dirty="0" smtClean="0"/>
              <a:t>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979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calibration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227" y="1417638"/>
            <a:ext cx="5611454" cy="494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595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Zambia HIV testing and ART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1557"/>
          </a:xfrm>
        </p:spPr>
        <p:txBody>
          <a:bodyPr numCol="2">
            <a:normAutofit lnSpcReduction="10000"/>
          </a:bodyPr>
          <a:lstStyle/>
          <a:p>
            <a:pPr marL="0" indent="0">
              <a:buNone/>
            </a:pPr>
            <a:r>
              <a:rPr lang="en-US" sz="2200" dirty="0" smtClean="0"/>
              <a:t>Number of adult HIV tests conducted:</a:t>
            </a:r>
          </a:p>
          <a:p>
            <a:r>
              <a:rPr lang="en-US" sz="2200" dirty="0" smtClean="0"/>
              <a:t>2008: 511k</a:t>
            </a:r>
          </a:p>
          <a:p>
            <a:r>
              <a:rPr lang="en-US" sz="2200" dirty="0" smtClean="0"/>
              <a:t>2010: 1.3m</a:t>
            </a:r>
          </a:p>
          <a:p>
            <a:r>
              <a:rPr lang="en-US" sz="2200" dirty="0" smtClean="0"/>
              <a:t>2011: 1.8m</a:t>
            </a:r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r>
              <a:rPr lang="en-US" sz="2200" dirty="0" smtClean="0"/>
              <a:t>Number of adults on ART: </a:t>
            </a:r>
          </a:p>
          <a:p>
            <a:r>
              <a:rPr lang="en-US" sz="2200" dirty="0" smtClean="0"/>
              <a:t>2005: 52k</a:t>
            </a:r>
          </a:p>
          <a:p>
            <a:r>
              <a:rPr lang="en-US" sz="2200" dirty="0" smtClean="0"/>
              <a:t>2008: 201k</a:t>
            </a:r>
          </a:p>
          <a:p>
            <a:r>
              <a:rPr lang="en-US" sz="2200" dirty="0" smtClean="0"/>
              <a:t>2010: 319k</a:t>
            </a:r>
          </a:p>
          <a:p>
            <a:r>
              <a:rPr lang="en-US" sz="2200" dirty="0" smtClean="0"/>
              <a:t>2011: 385k</a:t>
            </a:r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 smtClean="0"/>
              <a:t>Retention:</a:t>
            </a:r>
          </a:p>
          <a:p>
            <a:pPr marL="0" indent="0">
              <a:buNone/>
            </a:pPr>
            <a:r>
              <a:rPr lang="en-US" sz="2200" dirty="0" smtClean="0"/>
              <a:t>UNGASS—% alive and on treatment:</a:t>
            </a:r>
          </a:p>
          <a:p>
            <a:r>
              <a:rPr lang="en-US" sz="2200" dirty="0" smtClean="0"/>
              <a:t>12 </a:t>
            </a:r>
            <a:r>
              <a:rPr lang="en-US" sz="2200" dirty="0" err="1" smtClean="0"/>
              <a:t>mos</a:t>
            </a:r>
            <a:r>
              <a:rPr lang="en-US" sz="2200" dirty="0" smtClean="0"/>
              <a:t>: 65% (2010), 76% (2011)</a:t>
            </a:r>
          </a:p>
          <a:p>
            <a:r>
              <a:rPr lang="en-US" sz="2200" dirty="0" smtClean="0"/>
              <a:t>24 </a:t>
            </a:r>
            <a:r>
              <a:rPr lang="en-US" sz="2200" dirty="0" err="1" smtClean="0"/>
              <a:t>mos</a:t>
            </a:r>
            <a:r>
              <a:rPr lang="en-US" sz="2200" dirty="0" smtClean="0"/>
              <a:t>: 62% (2010), 60% (2011)</a:t>
            </a:r>
          </a:p>
          <a:p>
            <a:r>
              <a:rPr lang="en-US" sz="2200" dirty="0" smtClean="0"/>
              <a:t>60 </a:t>
            </a:r>
            <a:r>
              <a:rPr lang="en-US" sz="2200" dirty="0" err="1" smtClean="0"/>
              <a:t>mos</a:t>
            </a:r>
            <a:r>
              <a:rPr lang="en-US" sz="2200" dirty="0" smtClean="0"/>
              <a:t>: 56% (2010), 54% (2011)</a:t>
            </a:r>
          </a:p>
          <a:p>
            <a:endParaRPr lang="en-US" sz="1100" dirty="0"/>
          </a:p>
          <a:p>
            <a:pPr marL="0" indent="0">
              <a:buNone/>
            </a:pPr>
            <a:r>
              <a:rPr lang="en-US" sz="2200" dirty="0" smtClean="0"/>
              <a:t>Facility-sampling studies: </a:t>
            </a:r>
          </a:p>
          <a:p>
            <a:pPr marL="0" indent="0">
              <a:buNone/>
            </a:pPr>
            <a:r>
              <a:rPr lang="en-US" sz="2200" dirty="0" smtClean="0"/>
              <a:t>Alive and on </a:t>
            </a:r>
            <a:r>
              <a:rPr lang="en-US" sz="2200" dirty="0" err="1" smtClean="0"/>
              <a:t>tx</a:t>
            </a:r>
            <a:r>
              <a:rPr lang="en-US" sz="2200" dirty="0"/>
              <a:t> </a:t>
            </a:r>
            <a:r>
              <a:rPr lang="en-US" sz="2200" dirty="0" smtClean="0"/>
              <a:t>after 1 year in 2011: </a:t>
            </a:r>
          </a:p>
          <a:p>
            <a:r>
              <a:rPr lang="en-US" sz="2200" dirty="0" smtClean="0"/>
              <a:t>Established patients: 94%</a:t>
            </a:r>
          </a:p>
          <a:p>
            <a:r>
              <a:rPr lang="en-US" sz="2200" dirty="0" smtClean="0"/>
              <a:t>New patients: 89%</a:t>
            </a:r>
          </a:p>
          <a:p>
            <a:endParaRPr lang="en-US" sz="1000" dirty="0" smtClean="0"/>
          </a:p>
          <a:p>
            <a:pPr>
              <a:buNone/>
            </a:pPr>
            <a:endParaRPr 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845201" y="224396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0477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people get on 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0054" y="1417638"/>
            <a:ext cx="4076745" cy="508811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Testing:</a:t>
            </a:r>
          </a:p>
          <a:p>
            <a:pPr lvl="1"/>
            <a:r>
              <a:rPr lang="en-US" dirty="0" smtClean="0"/>
              <a:t>2006-08: 7.5%</a:t>
            </a:r>
          </a:p>
          <a:p>
            <a:pPr lvl="1"/>
            <a:r>
              <a:rPr lang="en-US" dirty="0" smtClean="0"/>
              <a:t>2009-10: 18%</a:t>
            </a:r>
          </a:p>
          <a:p>
            <a:pPr lvl="1"/>
            <a:r>
              <a:rPr lang="en-US" dirty="0" smtClean="0"/>
              <a:t>2011-: 24%</a:t>
            </a:r>
          </a:p>
          <a:p>
            <a:r>
              <a:rPr lang="en-US" dirty="0" smtClean="0"/>
              <a:t>Linked &amp; retained in care: 27%</a:t>
            </a:r>
          </a:p>
          <a:p>
            <a:r>
              <a:rPr lang="en-US" dirty="0" smtClean="0"/>
              <a:t>Women 1.5x more likely to test than men</a:t>
            </a:r>
          </a:p>
          <a:p>
            <a:r>
              <a:rPr lang="en-US" dirty="0" smtClean="0"/>
              <a:t>“in care” initiate ART mean 6 months after eligibility</a:t>
            </a:r>
          </a:p>
          <a:p>
            <a:endParaRPr lang="en-US" dirty="0"/>
          </a:p>
          <a:p>
            <a:r>
              <a:rPr lang="en-US" dirty="0" smtClean="0"/>
              <a:t>‘Back door’ ART initiation rates estimated to match numbers on ART</a:t>
            </a:r>
          </a:p>
          <a:p>
            <a:pPr lvl="1"/>
            <a:r>
              <a:rPr lang="en-US" dirty="0" smtClean="0"/>
              <a:t>8x higher initiation </a:t>
            </a:r>
            <a:r>
              <a:rPr lang="en-US" b="1" dirty="0" smtClean="0"/>
              <a:t>rate</a:t>
            </a:r>
            <a:r>
              <a:rPr lang="en-US" dirty="0" smtClean="0"/>
              <a:t> at CD4 &lt; 100 </a:t>
            </a:r>
            <a:r>
              <a:rPr lang="en-US" dirty="0" err="1" smtClean="0"/>
              <a:t>vs</a:t>
            </a:r>
            <a:r>
              <a:rPr lang="en-US" dirty="0" smtClean="0"/>
              <a:t> 100–200</a:t>
            </a:r>
          </a:p>
          <a:p>
            <a:endParaRPr lang="en-US" dirty="0" smtClean="0"/>
          </a:p>
          <a:p>
            <a:r>
              <a:rPr lang="en-US" dirty="0" smtClean="0"/>
              <a:t>Eligible to </a:t>
            </a:r>
            <a:r>
              <a:rPr lang="en-US" dirty="0" err="1" smtClean="0"/>
              <a:t>reinitiation</a:t>
            </a:r>
            <a:r>
              <a:rPr lang="en-US" dirty="0" smtClean="0"/>
              <a:t> ART once after dropping out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" y="1948247"/>
            <a:ext cx="1317236" cy="4870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Primary Infection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1" y="1548015"/>
            <a:ext cx="131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Not in care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457200" y="2761660"/>
            <a:ext cx="1317236" cy="4870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CD4 &gt; 350</a:t>
            </a:r>
            <a:endParaRPr lang="en-US" dirty="0"/>
          </a:p>
        </p:txBody>
      </p:sp>
      <p:sp>
        <p:nvSpPr>
          <p:cNvPr id="11" name="Down Arrow 10"/>
          <p:cNvSpPr/>
          <p:nvPr/>
        </p:nvSpPr>
        <p:spPr>
          <a:xfrm>
            <a:off x="1026389" y="2514377"/>
            <a:ext cx="183032" cy="189764"/>
          </a:xfrm>
          <a:prstGeom prst="downArrow">
            <a:avLst/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3036" y="3592465"/>
            <a:ext cx="1317236" cy="4870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CD4 200 - 350</a:t>
            </a:r>
            <a:endParaRPr lang="en-US" dirty="0"/>
          </a:p>
        </p:txBody>
      </p:sp>
      <p:sp>
        <p:nvSpPr>
          <p:cNvPr id="14" name="Down Arrow 13"/>
          <p:cNvSpPr/>
          <p:nvPr/>
        </p:nvSpPr>
        <p:spPr>
          <a:xfrm>
            <a:off x="1022225" y="3327787"/>
            <a:ext cx="191360" cy="189764"/>
          </a:xfrm>
          <a:prstGeom prst="downArrow">
            <a:avLst/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48872" y="4423270"/>
            <a:ext cx="1317236" cy="4870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CD4100 - 200</a:t>
            </a:r>
            <a:endParaRPr lang="en-US" dirty="0"/>
          </a:p>
        </p:txBody>
      </p:sp>
      <p:sp>
        <p:nvSpPr>
          <p:cNvPr id="16" name="Down Arrow 15"/>
          <p:cNvSpPr/>
          <p:nvPr/>
        </p:nvSpPr>
        <p:spPr>
          <a:xfrm>
            <a:off x="1018061" y="4158592"/>
            <a:ext cx="191360" cy="189764"/>
          </a:xfrm>
          <a:prstGeom prst="downArrow">
            <a:avLst/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62104" y="5236680"/>
            <a:ext cx="1317236" cy="4870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CD4 &lt; 100</a:t>
            </a:r>
            <a:endParaRPr lang="en-US" dirty="0"/>
          </a:p>
        </p:txBody>
      </p:sp>
      <p:sp>
        <p:nvSpPr>
          <p:cNvPr id="18" name="Down Arrow 17"/>
          <p:cNvSpPr/>
          <p:nvPr/>
        </p:nvSpPr>
        <p:spPr>
          <a:xfrm>
            <a:off x="1031293" y="4972002"/>
            <a:ext cx="191360" cy="189764"/>
          </a:xfrm>
          <a:prstGeom prst="downArrow">
            <a:avLst/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940664" y="1961487"/>
            <a:ext cx="1317236" cy="48706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Primary Infection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940664" y="2774900"/>
            <a:ext cx="1317236" cy="48706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CD4 &gt; 350</a:t>
            </a:r>
            <a:endParaRPr lang="en-US" dirty="0"/>
          </a:p>
        </p:txBody>
      </p:sp>
      <p:sp>
        <p:nvSpPr>
          <p:cNvPr id="21" name="Down Arrow 20"/>
          <p:cNvSpPr/>
          <p:nvPr/>
        </p:nvSpPr>
        <p:spPr>
          <a:xfrm>
            <a:off x="3509853" y="2527617"/>
            <a:ext cx="183032" cy="189764"/>
          </a:xfrm>
          <a:prstGeom prst="downArrow">
            <a:avLst/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936500" y="3605705"/>
            <a:ext cx="1317236" cy="48706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CD4 200 - 350</a:t>
            </a:r>
            <a:endParaRPr lang="en-US" dirty="0"/>
          </a:p>
        </p:txBody>
      </p:sp>
      <p:sp>
        <p:nvSpPr>
          <p:cNvPr id="23" name="Down Arrow 22"/>
          <p:cNvSpPr/>
          <p:nvPr/>
        </p:nvSpPr>
        <p:spPr>
          <a:xfrm>
            <a:off x="3505689" y="3341027"/>
            <a:ext cx="191360" cy="189764"/>
          </a:xfrm>
          <a:prstGeom prst="downArrow">
            <a:avLst/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932336" y="4436510"/>
            <a:ext cx="1317236" cy="48706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CD4100 - 200</a:t>
            </a:r>
            <a:endParaRPr lang="en-US" dirty="0"/>
          </a:p>
        </p:txBody>
      </p:sp>
      <p:sp>
        <p:nvSpPr>
          <p:cNvPr id="25" name="Down Arrow 24"/>
          <p:cNvSpPr/>
          <p:nvPr/>
        </p:nvSpPr>
        <p:spPr>
          <a:xfrm>
            <a:off x="3501525" y="4171832"/>
            <a:ext cx="191360" cy="189764"/>
          </a:xfrm>
          <a:prstGeom prst="downArrow">
            <a:avLst/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945568" y="5249920"/>
            <a:ext cx="1317236" cy="48706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CD4 &lt; 100</a:t>
            </a:r>
            <a:endParaRPr lang="en-US" dirty="0"/>
          </a:p>
        </p:txBody>
      </p:sp>
      <p:sp>
        <p:nvSpPr>
          <p:cNvPr id="27" name="Down Arrow 26"/>
          <p:cNvSpPr/>
          <p:nvPr/>
        </p:nvSpPr>
        <p:spPr>
          <a:xfrm>
            <a:off x="3514757" y="4985242"/>
            <a:ext cx="191360" cy="189764"/>
          </a:xfrm>
          <a:prstGeom prst="downArrow">
            <a:avLst/>
          </a:prstGeom>
          <a:solidFill>
            <a:srgbClr val="604A7B"/>
          </a:solidFill>
          <a:ln>
            <a:solidFill>
              <a:srgbClr val="604A7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940665" y="1561255"/>
            <a:ext cx="1317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 care</a:t>
            </a:r>
            <a:endParaRPr lang="en-US" b="1" dirty="0"/>
          </a:p>
        </p:txBody>
      </p:sp>
      <p:sp>
        <p:nvSpPr>
          <p:cNvPr id="29" name="Rectangle 28"/>
          <p:cNvSpPr/>
          <p:nvPr/>
        </p:nvSpPr>
        <p:spPr>
          <a:xfrm>
            <a:off x="935249" y="6004398"/>
            <a:ext cx="2857180" cy="73025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 ART</a:t>
            </a:r>
            <a:endParaRPr lang="en-US" dirty="0"/>
          </a:p>
        </p:txBody>
      </p:sp>
      <p:cxnSp>
        <p:nvCxnSpPr>
          <p:cNvPr id="31" name="Elbow Connector 30"/>
          <p:cNvCxnSpPr/>
          <p:nvPr/>
        </p:nvCxnSpPr>
        <p:spPr>
          <a:xfrm rot="16200000" flipH="1">
            <a:off x="1790686" y="5583414"/>
            <a:ext cx="332828" cy="156568"/>
          </a:xfrm>
          <a:prstGeom prst="bentConnector3">
            <a:avLst>
              <a:gd name="adj1" fmla="val 2962"/>
            </a:avLst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/>
          <p:cNvCxnSpPr/>
          <p:nvPr/>
        </p:nvCxnSpPr>
        <p:spPr>
          <a:xfrm rot="16200000" flipH="1">
            <a:off x="1476274" y="5116602"/>
            <a:ext cx="1114052" cy="308968"/>
          </a:xfrm>
          <a:prstGeom prst="bentConnector3">
            <a:avLst>
              <a:gd name="adj1" fmla="val 1596"/>
            </a:avLst>
          </a:prstGeom>
          <a:ln w="635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5400000">
            <a:off x="1600168" y="4662241"/>
            <a:ext cx="1914223" cy="417516"/>
          </a:xfrm>
          <a:prstGeom prst="bentConnector3">
            <a:avLst>
              <a:gd name="adj1" fmla="val 20"/>
            </a:avLst>
          </a:prstGeom>
          <a:ln w="381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 rot="5400000">
            <a:off x="2076455" y="5138529"/>
            <a:ext cx="1114050" cy="265116"/>
          </a:xfrm>
          <a:prstGeom prst="bentConnector3">
            <a:avLst>
              <a:gd name="adj1" fmla="val -3088"/>
            </a:avLst>
          </a:prstGeom>
          <a:ln w="127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/>
          <p:nvPr/>
        </p:nvCxnSpPr>
        <p:spPr>
          <a:xfrm rot="5400000">
            <a:off x="2560663" y="5605339"/>
            <a:ext cx="332827" cy="112716"/>
          </a:xfrm>
          <a:prstGeom prst="bentConnector3">
            <a:avLst>
              <a:gd name="adj1" fmla="val 2962"/>
            </a:avLst>
          </a:prstGeom>
          <a:ln w="9525" cmpd="sng">
            <a:solidFill>
              <a:schemeClr val="tx1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1983196" y="2209172"/>
            <a:ext cx="748051" cy="17395"/>
          </a:xfrm>
          <a:prstGeom prst="straightConnector1">
            <a:avLst/>
          </a:prstGeom>
          <a:ln w="381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1996428" y="3022582"/>
            <a:ext cx="748051" cy="17395"/>
          </a:xfrm>
          <a:prstGeom prst="straightConnector1">
            <a:avLst/>
          </a:prstGeom>
          <a:ln w="381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1996428" y="3753172"/>
            <a:ext cx="748051" cy="17395"/>
          </a:xfrm>
          <a:prstGeom prst="straightConnector1">
            <a:avLst/>
          </a:prstGeom>
          <a:ln w="381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009660" y="4566582"/>
            <a:ext cx="748051" cy="17395"/>
          </a:xfrm>
          <a:prstGeom prst="straightConnector1">
            <a:avLst/>
          </a:prstGeom>
          <a:ln w="381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2005496" y="5397387"/>
            <a:ext cx="748051" cy="17395"/>
          </a:xfrm>
          <a:prstGeom prst="straightConnector1">
            <a:avLst/>
          </a:prstGeom>
          <a:ln w="381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94372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to numbers on 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2336700"/>
              </p:ext>
            </p:extLst>
          </p:nvPr>
        </p:nvGraphicFramePr>
        <p:xfrm>
          <a:off x="4940584" y="1739402"/>
          <a:ext cx="3937288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281"/>
                <a:gridCol w="1472653"/>
                <a:gridCol w="165835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ART coverage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pPr algn="ctr"/>
                      <a:r>
                        <a:rPr lang="en-US" baseline="0" dirty="0" smtClean="0"/>
                        <a:t>CD4 &lt; 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ART</a:t>
                      </a:r>
                      <a:r>
                        <a:rPr lang="en-US" baseline="0" dirty="0" smtClean="0"/>
                        <a:t> coverage </a:t>
                      </a:r>
                    </a:p>
                    <a:p>
                      <a:pPr algn="ctr"/>
                      <a:r>
                        <a:rPr lang="en-US" baseline="0" dirty="0" smtClean="0"/>
                        <a:t>CD4 &lt; 350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57%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67%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40584" y="5346202"/>
            <a:ext cx="3937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**Lower coverage than Spectrum estimates due to different CD4 progression assumptions</a:t>
            </a: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69" y="1147073"/>
            <a:ext cx="4262067" cy="39910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853" y="5288098"/>
            <a:ext cx="478395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 match reported numbers on ART, </a:t>
            </a:r>
            <a:r>
              <a:rPr lang="en-US" sz="2400" dirty="0" err="1" smtClean="0"/>
              <a:t>approx</a:t>
            </a:r>
            <a:r>
              <a:rPr lang="en-US" sz="2400" b="1" dirty="0" smtClean="0"/>
              <a:t> 95% </a:t>
            </a:r>
            <a:r>
              <a:rPr lang="en-US" sz="2400" dirty="0" smtClean="0"/>
              <a:t>of not-in-care adults must initiate ART before HIV death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xmlns="" val="88484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patterns of ART initiation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1" y="1988363"/>
            <a:ext cx="4572000" cy="411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45637"/>
            <a:ext cx="45720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5425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of HIV deaths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764" y="1256346"/>
            <a:ext cx="4572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3763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lot of raised eyebrows when we present this</a:t>
            </a:r>
          </a:p>
          <a:p>
            <a:pPr lvl="1"/>
            <a:r>
              <a:rPr lang="en-US" dirty="0" smtClean="0"/>
              <a:t>Zambia has a very effective ART </a:t>
            </a:r>
            <a:r>
              <a:rPr lang="en-US" dirty="0" err="1" smtClean="0"/>
              <a:t>programme</a:t>
            </a:r>
            <a:r>
              <a:rPr lang="en-US" dirty="0"/>
              <a:t>?</a:t>
            </a:r>
            <a:endParaRPr lang="en-US" dirty="0" smtClean="0"/>
          </a:p>
          <a:p>
            <a:pPr lvl="1"/>
            <a:r>
              <a:rPr lang="en-US" dirty="0"/>
              <a:t>N</a:t>
            </a:r>
            <a:r>
              <a:rPr lang="en-US" dirty="0" smtClean="0"/>
              <a:t>umbers on ART are overestimated?</a:t>
            </a:r>
          </a:p>
          <a:p>
            <a:pPr lvl="1"/>
            <a:r>
              <a:rPr lang="en-US" dirty="0" smtClean="0"/>
              <a:t>Estimates of CD4 count distribution at initiation are incorrect?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073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555</Words>
  <Application>Microsoft Office PowerPoint</Application>
  <PresentationFormat>On-screen Show (4:3)</PresentationFormat>
  <Paragraphs>116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Experience calibrating a mathematical model to Zambia epidemiological and HIV program data</vt:lpstr>
      <vt:lpstr>Zambia ART program modelling</vt:lpstr>
      <vt:lpstr>Model calibration</vt:lpstr>
      <vt:lpstr>Zambia HIV testing and ART data</vt:lpstr>
      <vt:lpstr>How do people get on ART?</vt:lpstr>
      <vt:lpstr>Calibration to numbers on ART</vt:lpstr>
      <vt:lpstr>Model patterns of ART initiation</vt:lpstr>
      <vt:lpstr>Source of HIV deaths</vt:lpstr>
      <vt:lpstr>Conclusions</vt:lpstr>
      <vt:lpstr>Potential biases in estimates</vt:lpstr>
      <vt:lpstr>Suggestions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Eaton</dc:creator>
  <cp:lastModifiedBy>kelsey k case</cp:lastModifiedBy>
  <cp:revision>17</cp:revision>
  <dcterms:created xsi:type="dcterms:W3CDTF">2012-09-26T04:35:26Z</dcterms:created>
  <dcterms:modified xsi:type="dcterms:W3CDTF">2012-09-27T16:06:05Z</dcterms:modified>
</cp:coreProperties>
</file>