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Default Extension="vml" ContentType="application/vnd.openxmlformats-officedocument.vmlDrawing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charts/chart1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rawings/drawing1.xml" ContentType="application/vnd.openxmlformats-officedocument.drawingml.chartshap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5"/>
  </p:notesMasterIdLst>
  <p:handoutMasterIdLst>
    <p:handoutMasterId r:id="rId26"/>
  </p:handoutMasterIdLst>
  <p:sldIdLst>
    <p:sldId id="260" r:id="rId2"/>
    <p:sldId id="273" r:id="rId3"/>
    <p:sldId id="270" r:id="rId4"/>
    <p:sldId id="269" r:id="rId5"/>
    <p:sldId id="261" r:id="rId6"/>
    <p:sldId id="262" r:id="rId7"/>
    <p:sldId id="277" r:id="rId8"/>
    <p:sldId id="264" r:id="rId9"/>
    <p:sldId id="266" r:id="rId10"/>
    <p:sldId id="274" r:id="rId11"/>
    <p:sldId id="263" r:id="rId12"/>
    <p:sldId id="280" r:id="rId13"/>
    <p:sldId id="268" r:id="rId14"/>
    <p:sldId id="275" r:id="rId15"/>
    <p:sldId id="272" r:id="rId16"/>
    <p:sldId id="267" r:id="rId17"/>
    <p:sldId id="279" r:id="rId18"/>
    <p:sldId id="271" r:id="rId19"/>
    <p:sldId id="278" r:id="rId20"/>
    <p:sldId id="281" r:id="rId21"/>
    <p:sldId id="282" r:id="rId22"/>
    <p:sldId id="284" r:id="rId23"/>
    <p:sldId id="283" r:id="rId24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68" d="100"/>
          <a:sy n="68" d="100"/>
        </p:scale>
        <p:origin x="-792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1.xml"/><Relationship Id="rId2" Type="http://schemas.openxmlformats.org/officeDocument/2006/relationships/oleObject" Target="file:///\\HOMEU\HOMEU\EPH\ECPSMMAR\MILLY\ALPHA%20NETWORK\Workshops\2011_Kisumu\Incidence_pregnancy\Writing\explaning%20to%20pop.xlsx" TargetMode="External"/><Relationship Id="rId1" Type="http://schemas.openxmlformats.org/officeDocument/2006/relationships/themeOverride" Target="../theme/themeOverrid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GB"/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 algn="ctr">
              <a:defRPr/>
            </a:pPr>
            <a:r>
              <a:rPr lang="en-US" dirty="0"/>
              <a:t>Incident</a:t>
            </a:r>
            <a:r>
              <a:rPr lang="en-US" baseline="0" dirty="0"/>
              <a:t> rate ratio in female population comparing pregnant to non pregnant  women by different  ratios of </a:t>
            </a:r>
            <a:r>
              <a:rPr lang="en-US" baseline="0" dirty="0" err="1"/>
              <a:t>discordancy</a:t>
            </a:r>
            <a:r>
              <a:rPr lang="en-US" baseline="0" dirty="0"/>
              <a:t>  in pregnant and non pregnant partners  - assuming an incident rate ratio of 2 amongst </a:t>
            </a:r>
            <a:r>
              <a:rPr lang="en-US" baseline="0" dirty="0" err="1"/>
              <a:t>sero</a:t>
            </a:r>
            <a:r>
              <a:rPr lang="en-US" baseline="0" dirty="0"/>
              <a:t> discordant couples</a:t>
            </a:r>
          </a:p>
          <a:p>
            <a:pPr algn="ctr">
              <a:defRPr/>
            </a:pPr>
            <a:endParaRPr lang="en-US" dirty="0"/>
          </a:p>
        </c:rich>
      </c:tx>
      <c:layout>
        <c:manualLayout>
          <c:xMode val="edge"/>
          <c:yMode val="edge"/>
          <c:x val="6.5095355444893713E-2"/>
          <c:y val="1.2549020641162782E-2"/>
        </c:manualLayout>
      </c:layout>
    </c:title>
    <c:plotArea>
      <c:layout>
        <c:manualLayout>
          <c:layoutTarget val="inner"/>
          <c:xMode val="edge"/>
          <c:yMode val="edge"/>
          <c:x val="6.6183207806803923E-2"/>
          <c:y val="0.20931255904997656"/>
          <c:w val="0.84656677258667989"/>
          <c:h val="0.67744998630641795"/>
        </c:manualLayout>
      </c:layout>
      <c:lineChart>
        <c:grouping val="standard"/>
        <c:ser>
          <c:idx val="2"/>
          <c:order val="0"/>
          <c:tx>
            <c:strRef>
              <c:f>Sheet1!$G$38</c:f>
              <c:strCache>
                <c:ptCount val="1"/>
                <c:pt idx="0">
                  <c:v>RR</c:v>
                </c:pt>
              </c:strCache>
            </c:strRef>
          </c:tx>
          <c:cat>
            <c:numRef>
              <c:f>Sheet1!$D$39:$D$58</c:f>
              <c:numCache>
                <c:formatCode>General</c:formatCode>
                <c:ptCount val="20"/>
                <c:pt idx="0">
                  <c:v>0.1</c:v>
                </c:pt>
                <c:pt idx="1">
                  <c:v>0.2</c:v>
                </c:pt>
                <c:pt idx="2">
                  <c:v>0.30000000000000032</c:v>
                </c:pt>
                <c:pt idx="3">
                  <c:v>0.4</c:v>
                </c:pt>
                <c:pt idx="4">
                  <c:v>0.5</c:v>
                </c:pt>
                <c:pt idx="5">
                  <c:v>0.60000000000000064</c:v>
                </c:pt>
                <c:pt idx="6">
                  <c:v>0.70000000000000062</c:v>
                </c:pt>
                <c:pt idx="7">
                  <c:v>0.8</c:v>
                </c:pt>
                <c:pt idx="8">
                  <c:v>0.9</c:v>
                </c:pt>
                <c:pt idx="9">
                  <c:v>1</c:v>
                </c:pt>
                <c:pt idx="10">
                  <c:v>1.1000000000000001</c:v>
                </c:pt>
                <c:pt idx="11">
                  <c:v>1.2</c:v>
                </c:pt>
                <c:pt idx="12">
                  <c:v>1.3</c:v>
                </c:pt>
                <c:pt idx="13">
                  <c:v>1.4</c:v>
                </c:pt>
                <c:pt idx="14">
                  <c:v>1.5</c:v>
                </c:pt>
                <c:pt idx="15">
                  <c:v>1.6</c:v>
                </c:pt>
                <c:pt idx="16">
                  <c:v>1.7000000000000011</c:v>
                </c:pt>
                <c:pt idx="17">
                  <c:v>1.8</c:v>
                </c:pt>
                <c:pt idx="18">
                  <c:v>1.9</c:v>
                </c:pt>
                <c:pt idx="19">
                  <c:v>2</c:v>
                </c:pt>
              </c:numCache>
            </c:numRef>
          </c:cat>
          <c:val>
            <c:numRef>
              <c:f>Sheet1!$G$39:$G$58</c:f>
              <c:numCache>
                <c:formatCode>0.0</c:formatCode>
                <c:ptCount val="20"/>
                <c:pt idx="0">
                  <c:v>0.20000000000000004</c:v>
                </c:pt>
                <c:pt idx="1">
                  <c:v>0.40000000000000008</c:v>
                </c:pt>
                <c:pt idx="2">
                  <c:v>0.60000000000000064</c:v>
                </c:pt>
                <c:pt idx="3">
                  <c:v>0.8000000000000006</c:v>
                </c:pt>
                <c:pt idx="4">
                  <c:v>1</c:v>
                </c:pt>
                <c:pt idx="5">
                  <c:v>1.2</c:v>
                </c:pt>
                <c:pt idx="6">
                  <c:v>1.3999999999999984</c:v>
                </c:pt>
                <c:pt idx="7">
                  <c:v>1.6000000000000003</c:v>
                </c:pt>
                <c:pt idx="8">
                  <c:v>1.8</c:v>
                </c:pt>
                <c:pt idx="9">
                  <c:v>2</c:v>
                </c:pt>
                <c:pt idx="10">
                  <c:v>2.1999999999999997</c:v>
                </c:pt>
                <c:pt idx="11">
                  <c:v>2.4</c:v>
                </c:pt>
                <c:pt idx="12">
                  <c:v>2.6</c:v>
                </c:pt>
                <c:pt idx="13">
                  <c:v>2.7999999999999994</c:v>
                </c:pt>
                <c:pt idx="14">
                  <c:v>3.0000000000000004</c:v>
                </c:pt>
                <c:pt idx="15">
                  <c:v>3.2000000000000006</c:v>
                </c:pt>
                <c:pt idx="16">
                  <c:v>3.4000000000000004</c:v>
                </c:pt>
                <c:pt idx="17">
                  <c:v>3.6</c:v>
                </c:pt>
                <c:pt idx="18">
                  <c:v>3.7999999999999994</c:v>
                </c:pt>
                <c:pt idx="19">
                  <c:v>4</c:v>
                </c:pt>
              </c:numCache>
            </c:numRef>
          </c:val>
        </c:ser>
        <c:marker val="1"/>
        <c:axId val="67695744"/>
        <c:axId val="67698048"/>
      </c:lineChart>
      <c:catAx>
        <c:axId val="67695744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 sz="1600"/>
                </a:pPr>
                <a:r>
                  <a:rPr lang="en-GB" sz="1400" dirty="0"/>
                  <a:t>Proportion </a:t>
                </a:r>
                <a:r>
                  <a:rPr lang="en-GB" sz="1400" dirty="0" smtClean="0"/>
                  <a:t>of pregnant women with </a:t>
                </a:r>
                <a:r>
                  <a:rPr lang="en-GB" sz="1400" dirty="0"/>
                  <a:t>discordant </a:t>
                </a:r>
                <a:r>
                  <a:rPr lang="en-GB" sz="1400" dirty="0" smtClean="0"/>
                  <a:t>positive partner</a:t>
                </a:r>
                <a:r>
                  <a:rPr lang="en-GB" sz="1400" baseline="0" dirty="0" smtClean="0"/>
                  <a:t> compared </a:t>
                </a:r>
                <a:r>
                  <a:rPr lang="en-GB" sz="1400" baseline="0" dirty="0"/>
                  <a:t>to </a:t>
                </a:r>
                <a:r>
                  <a:rPr lang="en-GB" sz="1400" baseline="0" dirty="0" smtClean="0"/>
                  <a:t>non </a:t>
                </a:r>
                <a:r>
                  <a:rPr lang="en-GB" sz="1400" baseline="0" dirty="0"/>
                  <a:t>pregnant</a:t>
                </a:r>
              </a:p>
            </c:rich>
          </c:tx>
          <c:layout/>
        </c:title>
        <c:numFmt formatCode="General" sourceLinked="1"/>
        <c:tickLblPos val="nextTo"/>
        <c:txPr>
          <a:bodyPr/>
          <a:lstStyle/>
          <a:p>
            <a:pPr>
              <a:defRPr sz="1200" b="1"/>
            </a:pPr>
            <a:endParaRPr lang="en-US"/>
          </a:p>
        </c:txPr>
        <c:crossAx val="67698048"/>
        <c:crosses val="autoZero"/>
        <c:auto val="1"/>
        <c:lblAlgn val="ctr"/>
        <c:lblOffset val="100"/>
      </c:catAx>
      <c:valAx>
        <c:axId val="67698048"/>
        <c:scaling>
          <c:orientation val="minMax"/>
        </c:scaling>
        <c:axPos val="l"/>
        <c:majorGridlines/>
        <c:title>
          <c:tx>
            <c:rich>
              <a:bodyPr rot="-5400000" vert="horz"/>
              <a:lstStyle/>
              <a:p>
                <a:pPr>
                  <a:defRPr sz="1800"/>
                </a:pPr>
                <a:r>
                  <a:rPr lang="en-US" sz="1800"/>
                  <a:t>Incident Rate</a:t>
                </a:r>
                <a:r>
                  <a:rPr lang="en-US" sz="1800" baseline="0"/>
                  <a:t> Ratio</a:t>
                </a:r>
                <a:endParaRPr lang="en-US" sz="1800"/>
              </a:p>
            </c:rich>
          </c:tx>
          <c:layout/>
        </c:title>
        <c:numFmt formatCode="0.0" sourceLinked="1"/>
        <c:tickLblPos val="nextTo"/>
        <c:txPr>
          <a:bodyPr/>
          <a:lstStyle/>
          <a:p>
            <a:pPr>
              <a:defRPr sz="1200" b="1"/>
            </a:pPr>
            <a:endParaRPr lang="en-US"/>
          </a:p>
        </c:txPr>
        <c:crossAx val="67695744"/>
        <c:crossesAt val="1"/>
        <c:crossBetween val="midCat"/>
      </c:valAx>
    </c:plotArea>
    <c:plotVisOnly val="1"/>
  </c:chart>
  <c:externalData r:id="rId2"/>
  <c:userShapes r:id="rId3"/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0.29826</cdr:x>
      <cdr:y>0.01681</cdr:y>
    </cdr:from>
    <cdr:to>
      <cdr:x>0.39663</cdr:x>
      <cdr:y>0.1674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2772455" y="102054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en-GB" sz="1100"/>
        </a:p>
      </cdr:txBody>
    </cdr:sp>
  </cdr:relSizeAnchor>
  <cdr:relSizeAnchor xmlns:cdr="http://schemas.openxmlformats.org/drawingml/2006/chartDrawing">
    <cdr:from>
      <cdr:x>0.06445</cdr:x>
      <cdr:y>0.58667</cdr:y>
    </cdr:from>
    <cdr:to>
      <cdr:x>0.4692</cdr:x>
      <cdr:y>0.58824</cdr:y>
    </cdr:to>
    <cdr:sp macro="" textlink="">
      <cdr:nvSpPr>
        <cdr:cNvPr id="4" name="Straight Connector 3"/>
        <cdr:cNvSpPr/>
      </cdr:nvSpPr>
      <cdr:spPr>
        <a:xfrm xmlns:a="http://schemas.openxmlformats.org/drawingml/2006/main">
          <a:off x="599054" y="3562350"/>
          <a:ext cx="3762375" cy="9525"/>
        </a:xfrm>
        <a:prstGeom xmlns:a="http://schemas.openxmlformats.org/drawingml/2006/main" prst="line">
          <a:avLst/>
        </a:prstGeom>
        <a:ln xmlns:a="http://schemas.openxmlformats.org/drawingml/2006/main"/>
      </cdr:spPr>
      <cdr:style>
        <a:lnRef xmlns:a="http://schemas.openxmlformats.org/drawingml/2006/main" idx="2">
          <a:schemeClr val="dk1"/>
        </a:lnRef>
        <a:fillRef xmlns:a="http://schemas.openxmlformats.org/drawingml/2006/main" idx="0">
          <a:schemeClr val="dk1"/>
        </a:fillRef>
        <a:effectRef xmlns:a="http://schemas.openxmlformats.org/drawingml/2006/main" idx="1">
          <a:schemeClr val="dk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en-US"/>
        </a:p>
      </cdr:txBody>
    </cdr:sp>
  </cdr:relSizeAnchor>
  <cdr:relSizeAnchor xmlns:cdr="http://schemas.openxmlformats.org/drawingml/2006/chartDrawing">
    <cdr:from>
      <cdr:x>0.46715</cdr:x>
      <cdr:y>0.5898</cdr:y>
    </cdr:from>
    <cdr:to>
      <cdr:x>0.46818</cdr:x>
      <cdr:y>0.88627</cdr:y>
    </cdr:to>
    <cdr:sp macro="" textlink="">
      <cdr:nvSpPr>
        <cdr:cNvPr id="6" name="Straight Connector 5"/>
        <cdr:cNvSpPr/>
      </cdr:nvSpPr>
      <cdr:spPr>
        <a:xfrm xmlns:a="http://schemas.openxmlformats.org/drawingml/2006/main">
          <a:off x="4342379" y="3581400"/>
          <a:ext cx="9525" cy="1800225"/>
        </a:xfrm>
        <a:prstGeom xmlns:a="http://schemas.openxmlformats.org/drawingml/2006/main" prst="line">
          <a:avLst/>
        </a:prstGeom>
      </cdr:spPr>
      <cdr:style>
        <a:lnRef xmlns:a="http://schemas.openxmlformats.org/drawingml/2006/main" idx="2">
          <a:schemeClr val="dk1"/>
        </a:lnRef>
        <a:fillRef xmlns:a="http://schemas.openxmlformats.org/drawingml/2006/main" idx="0">
          <a:schemeClr val="dk1"/>
        </a:fillRef>
        <a:effectRef xmlns:a="http://schemas.openxmlformats.org/drawingml/2006/main" idx="1">
          <a:schemeClr val="dk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en-US"/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ED84B3D1-741F-4368-B1B1-6B3D10210530}" type="datetimeFigureOut">
              <a:rPr lang="en-US"/>
              <a:pPr>
                <a:defRPr/>
              </a:pPr>
              <a:t>9/25/2012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FAFBA6E7-8824-4E82-B971-910548F1355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53F9D16D-33E6-470B-B72C-59574DF79BD4}" type="datetimeFigureOut">
              <a:rPr lang="en-GB"/>
              <a:pPr>
                <a:defRPr/>
              </a:pPr>
              <a:t>25/09/2012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GB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74F29A47-49B5-4509-88BC-A9C74F0C84F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53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dirty="0" smtClean="0"/>
          </a:p>
        </p:txBody>
      </p:sp>
      <p:sp>
        <p:nvSpPr>
          <p:cNvPr id="2253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86376879-8610-4FFC-B362-74D289A128B5}" type="slidenum">
              <a:rPr lang="en-GB"/>
              <a:pPr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en-GB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dirty="0" smtClean="0"/>
          </a:p>
        </p:txBody>
      </p:sp>
      <p:sp>
        <p:nvSpPr>
          <p:cNvPr id="2355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BC6D71FA-6EC3-4D64-90F2-E62367BD89D6}" type="slidenum">
              <a:rPr lang="en-GB"/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en-GB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57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dirty="0" smtClean="0"/>
          </a:p>
        </p:txBody>
      </p:sp>
      <p:sp>
        <p:nvSpPr>
          <p:cNvPr id="2458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22A50D6B-4358-4828-82EF-C3E72131A600}" type="slidenum">
              <a:rPr lang="en-GB"/>
              <a:pPr fontAlgn="base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en-GB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en-GB" smtClean="0"/>
              <a:t>Probably won’t use this</a:t>
            </a:r>
          </a:p>
        </p:txBody>
      </p:sp>
      <p:sp>
        <p:nvSpPr>
          <p:cNvPr id="2560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9259BD92-A229-4572-AA07-305BA1E59F4A}" type="slidenum">
              <a:rPr lang="en-GB"/>
              <a:pPr fontAlgn="base">
                <a:spcBef>
                  <a:spcPct val="0"/>
                </a:spcBef>
                <a:spcAft>
                  <a:spcPct val="0"/>
                </a:spcAft>
              </a:pPr>
              <a:t>18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42900" y="2130425"/>
            <a:ext cx="8343900" cy="1470025"/>
          </a:xfrm>
        </p:spPr>
        <p:txBody>
          <a:bodyPr>
            <a:normAutofit/>
          </a:bodyPr>
          <a:lstStyle>
            <a:lvl1pPr algn="l">
              <a:defRPr sz="2400">
                <a:solidFill>
                  <a:srgbClr val="000000"/>
                </a:solidFill>
                <a:latin typeface="Arial Black"/>
                <a:cs typeface="Arial Black"/>
              </a:defRPr>
            </a:lvl1pPr>
          </a:lstStyle>
          <a:p>
            <a:r>
              <a:rPr lang="en-GB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42900" y="3886200"/>
            <a:ext cx="8343900" cy="15875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rgbClr val="000000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700">
                <a:solidFill>
                  <a:srgbClr val="000000"/>
                </a:solidFill>
                <a:latin typeface="Arial Black"/>
                <a:cs typeface="Arial Black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2900" y="1600201"/>
            <a:ext cx="8343900" cy="38802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200">
                <a:solidFill>
                  <a:srgbClr val="000000"/>
                </a:solidFill>
                <a:latin typeface="+mj-lt"/>
              </a:defRPr>
            </a:lvl1pPr>
            <a:lvl2pPr>
              <a:defRPr sz="1800">
                <a:solidFill>
                  <a:srgbClr val="000000"/>
                </a:solidFill>
                <a:latin typeface="+mj-lt"/>
              </a:defRPr>
            </a:lvl2pPr>
            <a:lvl3pPr>
              <a:defRPr sz="1800">
                <a:solidFill>
                  <a:srgbClr val="000000"/>
                </a:solidFill>
                <a:latin typeface="+mj-lt"/>
              </a:defRPr>
            </a:lvl3pPr>
            <a:lvl4pPr>
              <a:defRPr sz="1800">
                <a:solidFill>
                  <a:srgbClr val="000000"/>
                </a:solidFill>
                <a:latin typeface="+mj-lt"/>
              </a:defRPr>
            </a:lvl4pPr>
            <a:lvl5pPr>
              <a:defRPr sz="1800">
                <a:solidFill>
                  <a:srgbClr val="000000"/>
                </a:solidFill>
                <a:latin typeface="+mj-lt"/>
              </a:defRPr>
            </a:lvl5pPr>
          </a:lstStyle>
          <a:p>
            <a:pPr lvl="0"/>
            <a:r>
              <a:rPr lang="en-GB" dirty="0" smtClean="0"/>
              <a:t>Click to edit Master text styles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4178300"/>
            <a:ext cx="8343900" cy="1302101"/>
          </a:xfrm>
        </p:spPr>
        <p:txBody>
          <a:bodyPr anchor="t"/>
          <a:lstStyle>
            <a:lvl1pPr algn="l">
              <a:defRPr sz="4700" b="1" cap="all">
                <a:solidFill>
                  <a:srgbClr val="000000"/>
                </a:solidFill>
              </a:defRPr>
            </a:lvl1pPr>
          </a:lstStyle>
          <a:p>
            <a:r>
              <a:rPr lang="en-GB" dirty="0" smtClean="0"/>
              <a:t>Click to edit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678113"/>
            <a:ext cx="83439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200">
                <a:solidFill>
                  <a:srgbClr val="000000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dirty="0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1600201"/>
            <a:ext cx="4038600" cy="3880200"/>
          </a:xfrm>
          <a:prstGeom prst="rect">
            <a:avLst/>
          </a:prstGeom>
        </p:spPr>
        <p:txBody>
          <a:bodyPr/>
          <a:lstStyle>
            <a:lvl1pPr>
              <a:defRPr sz="2200">
                <a:solidFill>
                  <a:srgbClr val="000000"/>
                </a:solidFill>
              </a:defRPr>
            </a:lvl1pPr>
            <a:lvl2pPr>
              <a:defRPr sz="2200">
                <a:solidFill>
                  <a:srgbClr val="000000"/>
                </a:solidFill>
              </a:defRPr>
            </a:lvl2pPr>
            <a:lvl3pPr>
              <a:defRPr sz="2200">
                <a:solidFill>
                  <a:srgbClr val="000000"/>
                </a:solidFill>
              </a:defRPr>
            </a:lvl3pPr>
            <a:lvl4pPr>
              <a:defRPr sz="2200">
                <a:solidFill>
                  <a:srgbClr val="000000"/>
                </a:solidFill>
              </a:defRPr>
            </a:lvl4pPr>
            <a:lvl5pPr>
              <a:defRPr sz="1800">
                <a:solidFill>
                  <a:srgbClr val="00000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dirty="0" smtClean="0"/>
              <a:t>Click to edit Master text styles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3880200"/>
          </a:xfrm>
          <a:prstGeom prst="rect">
            <a:avLst/>
          </a:prstGeom>
        </p:spPr>
        <p:txBody>
          <a:bodyPr/>
          <a:lstStyle>
            <a:lvl1pPr>
              <a:defRPr sz="2200">
                <a:solidFill>
                  <a:srgbClr val="000000"/>
                </a:solidFill>
              </a:defRPr>
            </a:lvl1pPr>
            <a:lvl2pPr>
              <a:defRPr sz="2200">
                <a:solidFill>
                  <a:srgbClr val="000000"/>
                </a:solidFill>
              </a:defRPr>
            </a:lvl2pPr>
            <a:lvl3pPr>
              <a:defRPr sz="2200">
                <a:solidFill>
                  <a:srgbClr val="000000"/>
                </a:solidFill>
              </a:defRPr>
            </a:lvl3pPr>
            <a:lvl4pPr>
              <a:defRPr sz="2200">
                <a:solidFill>
                  <a:srgbClr val="000000"/>
                </a:solidFill>
              </a:defRPr>
            </a:lvl4pPr>
            <a:lvl5pPr>
              <a:defRPr sz="2200">
                <a:solidFill>
                  <a:srgbClr val="00000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dirty="0" smtClean="0"/>
              <a:t>Click to edit Master text styles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1600201"/>
            <a:ext cx="4154488" cy="574674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>
                <a:solidFill>
                  <a:srgbClr val="0000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174875"/>
            <a:ext cx="4154488" cy="3324225"/>
          </a:xfrm>
          <a:prstGeom prst="rect">
            <a:avLst/>
          </a:prstGeom>
        </p:spPr>
        <p:txBody>
          <a:bodyPr/>
          <a:lstStyle>
            <a:lvl1pPr>
              <a:defRPr sz="2200">
                <a:solidFill>
                  <a:srgbClr val="000000"/>
                </a:solidFill>
              </a:defRPr>
            </a:lvl1pPr>
            <a:lvl2pPr>
              <a:defRPr sz="2200">
                <a:solidFill>
                  <a:srgbClr val="000000"/>
                </a:solidFill>
              </a:defRPr>
            </a:lvl2pPr>
            <a:lvl3pPr>
              <a:defRPr sz="2200">
                <a:solidFill>
                  <a:srgbClr val="000000"/>
                </a:solidFill>
              </a:defRPr>
            </a:lvl3pPr>
            <a:lvl4pPr>
              <a:defRPr sz="2200">
                <a:solidFill>
                  <a:srgbClr val="000000"/>
                </a:solidFill>
              </a:defRPr>
            </a:lvl4pPr>
            <a:lvl5pPr>
              <a:defRPr sz="1600">
                <a:solidFill>
                  <a:srgbClr val="000000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dirty="0" smtClean="0"/>
              <a:t>Click to edit Master text styles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00201"/>
            <a:ext cx="4041775" cy="574674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>
                <a:solidFill>
                  <a:srgbClr val="0000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324225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rgbClr val="000000"/>
                </a:solidFill>
              </a:defRPr>
            </a:lvl1pPr>
            <a:lvl2pPr>
              <a:defRPr sz="2000">
                <a:solidFill>
                  <a:srgbClr val="000000"/>
                </a:solidFill>
              </a:defRPr>
            </a:lvl2pPr>
            <a:lvl3pPr>
              <a:defRPr sz="1800">
                <a:solidFill>
                  <a:srgbClr val="000000"/>
                </a:solidFill>
              </a:defRPr>
            </a:lvl3pPr>
            <a:lvl4pPr>
              <a:defRPr sz="1600">
                <a:solidFill>
                  <a:srgbClr val="000000"/>
                </a:solidFill>
              </a:defRPr>
            </a:lvl4pPr>
            <a:lvl5pPr>
              <a:defRPr sz="1600">
                <a:solidFill>
                  <a:srgbClr val="000000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dirty="0" smtClean="0"/>
              <a:t>Click to edit Master text styles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42900" y="274638"/>
            <a:ext cx="6070600" cy="1143000"/>
          </a:xfr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342900" y="274638"/>
            <a:ext cx="6070600" cy="1143000"/>
          </a:xfr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1598621"/>
            <a:ext cx="3122613" cy="750878"/>
          </a:xfrm>
        </p:spPr>
        <p:txBody>
          <a:bodyPr anchor="b"/>
          <a:lstStyle>
            <a:lvl1pPr algn="l">
              <a:defRPr sz="2400" b="1">
                <a:solidFill>
                  <a:srgbClr val="000000"/>
                </a:solidFill>
              </a:defRPr>
            </a:lvl1pPr>
          </a:lstStyle>
          <a:p>
            <a:r>
              <a:rPr lang="en-GB" dirty="0" smtClean="0"/>
              <a:t>Click to edit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65513" y="1600201"/>
            <a:ext cx="5221287" cy="3886215"/>
          </a:xfrm>
          <a:prstGeom prst="rect">
            <a:avLst/>
          </a:prstGeom>
        </p:spPr>
        <p:txBody>
          <a:bodyPr/>
          <a:lstStyle>
            <a:lvl1pPr>
              <a:defRPr sz="2200">
                <a:solidFill>
                  <a:srgbClr val="000000"/>
                </a:solidFill>
              </a:defRPr>
            </a:lvl1pPr>
            <a:lvl2pPr>
              <a:defRPr sz="2800">
                <a:solidFill>
                  <a:srgbClr val="000000"/>
                </a:solidFill>
              </a:defRPr>
            </a:lvl2pPr>
            <a:lvl3pPr>
              <a:defRPr sz="2400">
                <a:solidFill>
                  <a:srgbClr val="000000"/>
                </a:solidFill>
              </a:defRPr>
            </a:lvl3pPr>
            <a:lvl4pPr>
              <a:defRPr sz="2000">
                <a:solidFill>
                  <a:srgbClr val="000000"/>
                </a:solidFill>
              </a:defRPr>
            </a:lvl4pPr>
            <a:lvl5pPr>
              <a:defRPr sz="2000">
                <a:solidFill>
                  <a:srgbClr val="000000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dirty="0" smtClean="0"/>
              <a:t>Click to edit Master text styles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</a:t>
            </a:r>
            <a:r>
              <a:rPr lang="en-GB" dirty="0" err="1" smtClean="0"/>
              <a:t>evel</a:t>
            </a:r>
            <a:endParaRPr lang="en-GB" dirty="0" smtClean="0"/>
          </a:p>
          <a:p>
            <a:pPr lvl="4"/>
            <a:r>
              <a:rPr lang="en-GB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2351079"/>
            <a:ext cx="3122613" cy="313533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200">
                <a:solidFill>
                  <a:srgbClr val="000000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dirty="0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914900"/>
            <a:ext cx="5486400" cy="566738"/>
          </a:xfrm>
        </p:spPr>
        <p:txBody>
          <a:bodyPr anchor="b"/>
          <a:lstStyle>
            <a:lvl1pPr algn="l">
              <a:defRPr sz="2000" b="1">
                <a:solidFill>
                  <a:srgbClr val="000000"/>
                </a:solidFill>
              </a:defRPr>
            </a:lvl1pPr>
          </a:lstStyle>
          <a:p>
            <a:r>
              <a:rPr lang="en-GB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1600200"/>
            <a:ext cx="5486400" cy="33147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200">
                <a:solidFill>
                  <a:srgbClr val="000000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jpe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Powerpoint slide backgrounds_v6-5.jpg"/>
          <p:cNvPicPr>
            <a:picLocks noChangeAspect="1"/>
          </p:cNvPicPr>
          <p:nvPr userDrawn="1"/>
        </p:nvPicPr>
        <p:blipFill>
          <a:blip r:embed="rId11"/>
          <a:srcRect/>
          <a:stretch>
            <a:fillRect/>
          </a:stretch>
        </p:blipFill>
        <p:spPr bwMode="auto">
          <a:xfrm>
            <a:off x="0" y="0"/>
            <a:ext cx="9144000" cy="686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3" name="Title Placeholder 1"/>
          <p:cNvSpPr>
            <a:spLocks noGrp="1"/>
          </p:cNvSpPr>
          <p:nvPr>
            <p:ph type="title"/>
          </p:nvPr>
        </p:nvSpPr>
        <p:spPr bwMode="auto">
          <a:xfrm>
            <a:off x="342900" y="274638"/>
            <a:ext cx="6070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add title</a:t>
            </a:r>
            <a:endParaRPr lang="en-US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txStyles>
    <p:titleStyle>
      <a:lvl1pPr algn="l" defTabSz="457200" rtl="0" fontAlgn="base">
        <a:spcBef>
          <a:spcPct val="0"/>
        </a:spcBef>
        <a:spcAft>
          <a:spcPct val="0"/>
        </a:spcAft>
        <a:defRPr sz="4700" kern="1200">
          <a:solidFill>
            <a:schemeClr val="tx1"/>
          </a:solidFill>
          <a:latin typeface="Arial Black"/>
          <a:ea typeface="Arial Black" pitchFamily="34" charset="0"/>
          <a:cs typeface="Arial Black"/>
        </a:defRPr>
      </a:lvl1pPr>
      <a:lvl2pPr algn="l" defTabSz="457200" rtl="0" fontAlgn="base">
        <a:spcBef>
          <a:spcPct val="0"/>
        </a:spcBef>
        <a:spcAft>
          <a:spcPct val="0"/>
        </a:spcAft>
        <a:defRPr sz="4700">
          <a:solidFill>
            <a:schemeClr val="tx1"/>
          </a:solidFill>
          <a:latin typeface="Arial Black" pitchFamily="34" charset="0"/>
          <a:ea typeface="Arial Black" pitchFamily="34" charset="0"/>
          <a:cs typeface="Arial Black" pitchFamily="34" charset="0"/>
        </a:defRPr>
      </a:lvl2pPr>
      <a:lvl3pPr algn="l" defTabSz="457200" rtl="0" fontAlgn="base">
        <a:spcBef>
          <a:spcPct val="0"/>
        </a:spcBef>
        <a:spcAft>
          <a:spcPct val="0"/>
        </a:spcAft>
        <a:defRPr sz="4700">
          <a:solidFill>
            <a:schemeClr val="tx1"/>
          </a:solidFill>
          <a:latin typeface="Arial Black" pitchFamily="34" charset="0"/>
          <a:ea typeface="Arial Black" pitchFamily="34" charset="0"/>
          <a:cs typeface="Arial Black" pitchFamily="34" charset="0"/>
        </a:defRPr>
      </a:lvl3pPr>
      <a:lvl4pPr algn="l" defTabSz="457200" rtl="0" fontAlgn="base">
        <a:spcBef>
          <a:spcPct val="0"/>
        </a:spcBef>
        <a:spcAft>
          <a:spcPct val="0"/>
        </a:spcAft>
        <a:defRPr sz="4700">
          <a:solidFill>
            <a:schemeClr val="tx1"/>
          </a:solidFill>
          <a:latin typeface="Arial Black" pitchFamily="34" charset="0"/>
          <a:ea typeface="Arial Black" pitchFamily="34" charset="0"/>
          <a:cs typeface="Arial Black" pitchFamily="34" charset="0"/>
        </a:defRPr>
      </a:lvl4pPr>
      <a:lvl5pPr algn="l" defTabSz="457200" rtl="0" fontAlgn="base">
        <a:spcBef>
          <a:spcPct val="0"/>
        </a:spcBef>
        <a:spcAft>
          <a:spcPct val="0"/>
        </a:spcAft>
        <a:defRPr sz="4700">
          <a:solidFill>
            <a:schemeClr val="tx1"/>
          </a:solidFill>
          <a:latin typeface="Arial Black" pitchFamily="34" charset="0"/>
          <a:ea typeface="Arial Black" pitchFamily="34" charset="0"/>
          <a:cs typeface="Arial Black" pitchFamily="34" charset="0"/>
        </a:defRPr>
      </a:lvl5pPr>
      <a:lvl6pPr marL="457200" algn="l" defTabSz="457200" rtl="0" fontAlgn="base">
        <a:spcBef>
          <a:spcPct val="0"/>
        </a:spcBef>
        <a:spcAft>
          <a:spcPct val="0"/>
        </a:spcAft>
        <a:defRPr sz="4700">
          <a:solidFill>
            <a:schemeClr val="tx1"/>
          </a:solidFill>
          <a:latin typeface="Arial Black" pitchFamily="34" charset="0"/>
          <a:ea typeface="Arial Black" pitchFamily="34" charset="0"/>
          <a:cs typeface="Arial Black" pitchFamily="34" charset="0"/>
        </a:defRPr>
      </a:lvl6pPr>
      <a:lvl7pPr marL="914400" algn="l" defTabSz="457200" rtl="0" fontAlgn="base">
        <a:spcBef>
          <a:spcPct val="0"/>
        </a:spcBef>
        <a:spcAft>
          <a:spcPct val="0"/>
        </a:spcAft>
        <a:defRPr sz="4700">
          <a:solidFill>
            <a:schemeClr val="tx1"/>
          </a:solidFill>
          <a:latin typeface="Arial Black" pitchFamily="34" charset="0"/>
          <a:ea typeface="Arial Black" pitchFamily="34" charset="0"/>
          <a:cs typeface="Arial Black" pitchFamily="34" charset="0"/>
        </a:defRPr>
      </a:lvl7pPr>
      <a:lvl8pPr marL="1371600" algn="l" defTabSz="457200" rtl="0" fontAlgn="base">
        <a:spcBef>
          <a:spcPct val="0"/>
        </a:spcBef>
        <a:spcAft>
          <a:spcPct val="0"/>
        </a:spcAft>
        <a:defRPr sz="4700">
          <a:solidFill>
            <a:schemeClr val="tx1"/>
          </a:solidFill>
          <a:latin typeface="Arial Black" pitchFamily="34" charset="0"/>
          <a:ea typeface="Arial Black" pitchFamily="34" charset="0"/>
          <a:cs typeface="Arial Black" pitchFamily="34" charset="0"/>
        </a:defRPr>
      </a:lvl8pPr>
      <a:lvl9pPr marL="1828800" algn="l" defTabSz="457200" rtl="0" fontAlgn="base">
        <a:spcBef>
          <a:spcPct val="0"/>
        </a:spcBef>
        <a:spcAft>
          <a:spcPct val="0"/>
        </a:spcAft>
        <a:defRPr sz="4700">
          <a:solidFill>
            <a:schemeClr val="tx1"/>
          </a:solidFill>
          <a:latin typeface="Arial Black" pitchFamily="34" charset="0"/>
          <a:ea typeface="Arial Black" pitchFamily="34" charset="0"/>
          <a:cs typeface="Arial Black" pitchFamily="34" charset="0"/>
        </a:defRPr>
      </a:lvl9pPr>
    </p:titleStyle>
    <p:bodyStyle>
      <a:lvl1pPr marL="342900" indent="-342900" algn="l" defTabSz="457200" rtl="0" fontAlgn="base">
        <a:spcBef>
          <a:spcPct val="200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j-lt"/>
          <a:ea typeface="+mn-ea"/>
          <a:cs typeface="+mn-cs"/>
        </a:defRPr>
      </a:lvl1pPr>
      <a:lvl2pPr marL="742950" indent="-285750" algn="l" defTabSz="457200" rtl="0" fontAlgn="base">
        <a:spcBef>
          <a:spcPct val="20000"/>
        </a:spcBef>
        <a:spcAft>
          <a:spcPct val="0"/>
        </a:spcAft>
        <a:buFont typeface="Arial" charset="0"/>
        <a:buChar char="–"/>
        <a:defRPr kern="1200">
          <a:solidFill>
            <a:schemeClr val="tx1"/>
          </a:solidFill>
          <a:latin typeface="+mj-lt"/>
          <a:ea typeface="+mn-ea"/>
          <a:cs typeface="+mn-cs"/>
        </a:defRPr>
      </a:lvl2pPr>
      <a:lvl3pPr marL="1143000" indent="-228600" algn="l" defTabSz="457200" rtl="0" fontAlgn="base">
        <a:spcBef>
          <a:spcPct val="200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j-lt"/>
          <a:ea typeface="+mn-ea"/>
          <a:cs typeface="+mn-cs"/>
        </a:defRPr>
      </a:lvl3pPr>
      <a:lvl4pPr marL="1600200" indent="-228600" algn="l" defTabSz="457200" rtl="0" fontAlgn="base">
        <a:spcBef>
          <a:spcPct val="20000"/>
        </a:spcBef>
        <a:spcAft>
          <a:spcPct val="0"/>
        </a:spcAft>
        <a:buFont typeface="Arial" charset="0"/>
        <a:buChar char="–"/>
        <a:defRPr kern="1200">
          <a:solidFill>
            <a:schemeClr val="tx1"/>
          </a:solidFill>
          <a:latin typeface="+mj-lt"/>
          <a:ea typeface="+mn-ea"/>
          <a:cs typeface="+mn-cs"/>
        </a:defRPr>
      </a:lvl4pPr>
      <a:lvl5pPr marL="2057400" indent="-228600" algn="l" defTabSz="457200" rtl="0" fontAlgn="base">
        <a:spcBef>
          <a:spcPct val="20000"/>
        </a:spcBef>
        <a:spcAft>
          <a:spcPct val="0"/>
        </a:spcAft>
        <a:buFont typeface="Arial" charset="0"/>
        <a:buChar char="»"/>
        <a:defRPr kern="1200">
          <a:solidFill>
            <a:schemeClr val="tx1"/>
          </a:solidFill>
          <a:latin typeface="+mj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Office_Excel_Worksheet4.xls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package" Target="../embeddings/Microsoft_Office_Excel_Worksheet1.xlsx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Office_Excel_Worksheet2.xls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Office_Excel_Worksheet3.xls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42900" y="2130425"/>
            <a:ext cx="8343900" cy="1241425"/>
          </a:xfrm>
        </p:spPr>
        <p:txBody>
          <a:bodyPr rtlCol="0"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GB" sz="3600" b="1" dirty="0" smtClean="0">
                <a:latin typeface="+mn-lt"/>
                <a:ea typeface="+mj-ea"/>
              </a:rPr>
              <a:t>HIV transmission in pregnant women compared to non-pregnant women </a:t>
            </a:r>
            <a:r>
              <a:rPr lang="en-GB" dirty="0" smtClean="0">
                <a:latin typeface="+mn-lt"/>
                <a:ea typeface="+mj-ea"/>
              </a:rPr>
              <a:t/>
            </a:r>
            <a:br>
              <a:rPr lang="en-GB" dirty="0" smtClean="0">
                <a:latin typeface="+mn-lt"/>
                <a:ea typeface="+mj-ea"/>
              </a:rPr>
            </a:br>
            <a:r>
              <a:rPr lang="en-GB" dirty="0" smtClean="0">
                <a:latin typeface="+mn-lt"/>
                <a:ea typeface="+mj-ea"/>
              </a:rPr>
              <a:t>			</a:t>
            </a:r>
            <a:endParaRPr lang="en-GB" dirty="0">
              <a:latin typeface="+mn-lt"/>
              <a:ea typeface="+mj-ea"/>
            </a:endParaRPr>
          </a:p>
        </p:txBody>
      </p:sp>
      <p:sp>
        <p:nvSpPr>
          <p:cNvPr id="6147" name="Subtitle 2"/>
          <p:cNvSpPr>
            <a:spLocks noGrp="1"/>
          </p:cNvSpPr>
          <p:nvPr>
            <p:ph type="subTitle" idx="1"/>
          </p:nvPr>
        </p:nvSpPr>
        <p:spPr bwMode="auto">
          <a:xfrm>
            <a:off x="342900" y="3092450"/>
            <a:ext cx="8343900" cy="15875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GB" sz="2000" smtClean="0"/>
              <a:t>A pooled analysis of community based cohort studies from the ALPHA network</a:t>
            </a:r>
            <a:endParaRPr lang="en-GB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274638"/>
            <a:ext cx="8248650" cy="1143000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GB" dirty="0" err="1" smtClean="0">
                <a:latin typeface="+mj-lt"/>
                <a:ea typeface="+mj-ea"/>
              </a:rPr>
              <a:t>Sero</a:t>
            </a:r>
            <a:r>
              <a:rPr lang="en-GB" dirty="0" smtClean="0">
                <a:latin typeface="+mj-lt"/>
                <a:ea typeface="+mj-ea"/>
              </a:rPr>
              <a:t>-conversion and person years by pregnancy status</a:t>
            </a:r>
            <a:endParaRPr lang="en-GB" dirty="0">
              <a:latin typeface="+mj-lt"/>
              <a:ea typeface="+mj-ea"/>
            </a:endParaRPr>
          </a:p>
        </p:txBody>
      </p:sp>
      <p:pic>
        <p:nvPicPr>
          <p:cNvPr id="12291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2725" y="1838325"/>
            <a:ext cx="8042275" cy="3409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fontAlgn="auto">
              <a:spcAft>
                <a:spcPts val="0"/>
              </a:spcAft>
              <a:defRPr/>
            </a:pPr>
            <a:r>
              <a:rPr lang="en-GB" dirty="0" smtClean="0">
                <a:latin typeface="+mn-lt"/>
                <a:ea typeface="+mj-ea"/>
              </a:rPr>
              <a:t>Results – pre ART</a:t>
            </a:r>
            <a:endParaRPr lang="en-GB" dirty="0">
              <a:latin typeface="+mn-lt"/>
              <a:ea typeface="+mj-ea"/>
            </a:endParaRPr>
          </a:p>
        </p:txBody>
      </p:sp>
      <p:sp>
        <p:nvSpPr>
          <p:cNvPr id="13389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defTabSz="914400"/>
            <a:endParaRPr lang="en-US"/>
          </a:p>
        </p:txBody>
      </p:sp>
      <p:graphicFrame>
        <p:nvGraphicFramePr>
          <p:cNvPr id="11" name="Table 10"/>
          <p:cNvGraphicFramePr>
            <a:graphicFrameLocks noGrp="1"/>
          </p:cNvGraphicFramePr>
          <p:nvPr/>
        </p:nvGraphicFramePr>
        <p:xfrm>
          <a:off x="499016" y="1417638"/>
          <a:ext cx="8210085" cy="2953640"/>
        </p:xfrm>
        <a:graphic>
          <a:graphicData uri="http://schemas.openxmlformats.org/drawingml/2006/table">
            <a:tbl>
              <a:tblPr/>
              <a:tblGrid>
                <a:gridCol w="1760335"/>
                <a:gridCol w="793593"/>
                <a:gridCol w="1284179"/>
                <a:gridCol w="115431"/>
                <a:gridCol w="793593"/>
                <a:gridCol w="1284179"/>
                <a:gridCol w="101003"/>
                <a:gridCol w="793593"/>
                <a:gridCol w="1284179"/>
              </a:tblGrid>
              <a:tr h="295364"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428" marR="6428" marT="64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4F622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428" marR="6428" marT="64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4F622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428" marR="6428" marT="64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4F622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428" marR="6428" marT="64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4F622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428" marR="6428" marT="64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4F622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428" marR="6428" marT="64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4F622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428" marR="6428" marT="64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4F622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428" marR="6428" marT="64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4F622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428" marR="6428" marT="64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4F622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5364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Pregnancy Status</a:t>
                      </a:r>
                    </a:p>
                  </a:txBody>
                  <a:tcPr marL="6428" marR="6428" marT="642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4F622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622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Crude</a:t>
                      </a:r>
                    </a:p>
                  </a:txBody>
                  <a:tcPr marL="6428" marR="6428" marT="642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4F622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428" marR="6428" marT="642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4F622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Adjusted Age </a:t>
                      </a:r>
                    </a:p>
                  </a:txBody>
                  <a:tcPr marL="6428" marR="6428" marT="642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4F622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428" marR="6428" marT="642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4F622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Adjusted Age and Site</a:t>
                      </a:r>
                    </a:p>
                  </a:txBody>
                  <a:tcPr marL="6428" marR="6428" marT="642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4F622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295364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IRR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428" marR="6428" marT="64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4F622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l" fontAlgn="b"/>
                      <a:r>
                        <a:rPr lang="en-GB" sz="14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95</a:t>
                      </a:r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% CI</a:t>
                      </a:r>
                    </a:p>
                  </a:txBody>
                  <a:tcPr marL="6428" marR="6428" marT="64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4F622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4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428" marR="6428" marT="64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IRR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428" marR="6428" marT="64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4F622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95% CI</a:t>
                      </a:r>
                    </a:p>
                  </a:txBody>
                  <a:tcPr marL="6428" marR="6428" marT="64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4F622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4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428" marR="6428" marT="64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IRR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428" marR="6428" marT="64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4F622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95% CI</a:t>
                      </a:r>
                    </a:p>
                  </a:txBody>
                  <a:tcPr marL="6428" marR="6428" marT="64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4F622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5364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Not pregnant</a:t>
                      </a:r>
                    </a:p>
                  </a:txBody>
                  <a:tcPr marL="6428" marR="6428" marT="642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4F622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6428" marR="77137" marT="642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4F622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428" marR="6428" marT="642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4F622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428" marR="6428" marT="64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6428" marR="77137" marT="642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4F622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428" marR="6428" marT="642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4F622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428" marR="6428" marT="64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6428" marR="77137" marT="642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4F622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428" marR="6428" marT="642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4F622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95364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Pregnant</a:t>
                      </a:r>
                    </a:p>
                  </a:txBody>
                  <a:tcPr marL="6428" marR="6428" marT="64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0.77</a:t>
                      </a:r>
                    </a:p>
                  </a:txBody>
                  <a:tcPr marL="6428" marR="77137" marT="64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(0.52-1.13)</a:t>
                      </a:r>
                    </a:p>
                  </a:txBody>
                  <a:tcPr marL="6428" marR="6428" marT="64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428" marR="6428" marT="64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0.66</a:t>
                      </a:r>
                    </a:p>
                  </a:txBody>
                  <a:tcPr marL="6428" marR="77137" marT="64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(0.44-0.98)</a:t>
                      </a:r>
                    </a:p>
                  </a:txBody>
                  <a:tcPr marL="6428" marR="6428" marT="64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428" marR="6428" marT="64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0.69</a:t>
                      </a:r>
                    </a:p>
                  </a:txBody>
                  <a:tcPr marL="6428" marR="77137" marT="64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(0.46-1.03)</a:t>
                      </a:r>
                    </a:p>
                  </a:txBody>
                  <a:tcPr marL="6428" marR="6428" marT="64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95364">
                <a:tc>
                  <a:txBody>
                    <a:bodyPr/>
                    <a:lstStyle/>
                    <a:p>
                      <a:pPr algn="l" fontAlgn="b"/>
                      <a:endParaRPr lang="en-GB" sz="14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428" marR="6428" marT="64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428" marR="77137" marT="64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428" marR="6428" marT="64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428" marR="6428" marT="64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428" marR="77137" marT="64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428" marR="6428" marT="64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428" marR="6428" marT="64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428" marR="77137" marT="64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428" marR="6428" marT="64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95364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Not pregnant </a:t>
                      </a:r>
                    </a:p>
                  </a:txBody>
                  <a:tcPr marL="6428" marR="6428" marT="64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6428" marR="77137" marT="64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428" marR="6428" marT="64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428" marR="6428" marT="64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6428" marR="77137" marT="64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428" marR="6428" marT="64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428" marR="6428" marT="64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6428" marR="77137" marT="64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428" marR="6428" marT="64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95364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Pregnant</a:t>
                      </a:r>
                    </a:p>
                  </a:txBody>
                  <a:tcPr marL="6428" marR="6428" marT="64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0.74</a:t>
                      </a:r>
                    </a:p>
                  </a:txBody>
                  <a:tcPr marL="6428" marR="77137" marT="64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(0.50-1.10)</a:t>
                      </a:r>
                    </a:p>
                  </a:txBody>
                  <a:tcPr marL="6428" marR="6428" marT="64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428" marR="6428" marT="64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0.59</a:t>
                      </a:r>
                    </a:p>
                  </a:txBody>
                  <a:tcPr marL="6428" marR="77137" marT="64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(</a:t>
                      </a:r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0.39-0.90)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428" marR="6428" marT="64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428" marR="6428" marT="64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0.64</a:t>
                      </a:r>
                    </a:p>
                  </a:txBody>
                  <a:tcPr marL="6428" marR="77137" marT="64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(0.42-0.96)</a:t>
                      </a:r>
                    </a:p>
                  </a:txBody>
                  <a:tcPr marL="6428" marR="6428" marT="64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95364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&lt;1 year post partum</a:t>
                      </a:r>
                    </a:p>
                  </a:txBody>
                  <a:tcPr marL="6428" marR="6428" marT="64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4F622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0.84</a:t>
                      </a:r>
                    </a:p>
                  </a:txBody>
                  <a:tcPr marL="6428" marR="77137" marT="64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4F622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(0.61-1.17)</a:t>
                      </a:r>
                    </a:p>
                  </a:txBody>
                  <a:tcPr marL="6428" marR="6428" marT="64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4F622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428" marR="6428" marT="64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4F622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0.69</a:t>
                      </a:r>
                    </a:p>
                  </a:txBody>
                  <a:tcPr marL="6428" marR="77137" marT="64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4F622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(0.50-0.97)</a:t>
                      </a:r>
                    </a:p>
                  </a:txBody>
                  <a:tcPr marL="6428" marR="6428" marT="64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4F622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428" marR="6428" marT="64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4F622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0.74</a:t>
                      </a:r>
                    </a:p>
                  </a:txBody>
                  <a:tcPr marL="6428" marR="77137" marT="64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4F622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(0.52-1.04)</a:t>
                      </a:r>
                    </a:p>
                  </a:txBody>
                  <a:tcPr marL="6428" marR="6428" marT="64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4F622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5364">
                <a:tc>
                  <a:txBody>
                    <a:bodyPr/>
                    <a:lstStyle/>
                    <a:p>
                      <a:pPr algn="l" fontAlgn="b"/>
                      <a:endParaRPr lang="en-GB" sz="1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428" marR="6428" marT="642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4F622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428" marR="6428" marT="642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4F622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428" marR="6428" marT="642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4F622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428" marR="6428" marT="642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4F622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428" marR="6428" marT="642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4F622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428" marR="6428" marT="642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4F622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428" marR="6428" marT="642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4F622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428" marR="6428" marT="642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4F622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428" marR="6428" marT="642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4F622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fontAlgn="auto">
              <a:spcAft>
                <a:spcPts val="0"/>
              </a:spcAft>
              <a:defRPr/>
            </a:pPr>
            <a:r>
              <a:rPr lang="en-GB" dirty="0" smtClean="0">
                <a:latin typeface="+mn-lt"/>
                <a:ea typeface="+mj-ea"/>
              </a:rPr>
              <a:t>Results – post ART</a:t>
            </a:r>
            <a:endParaRPr lang="en-GB" dirty="0">
              <a:latin typeface="+mn-lt"/>
              <a:ea typeface="+mj-ea"/>
            </a:endParaRPr>
          </a:p>
        </p:txBody>
      </p:sp>
      <p:sp>
        <p:nvSpPr>
          <p:cNvPr id="14339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defTabSz="914400"/>
            <a:endParaRPr lang="en-US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561973" y="1417638"/>
          <a:ext cx="8046768" cy="2899320"/>
        </p:xfrm>
        <a:graphic>
          <a:graphicData uri="http://schemas.openxmlformats.org/drawingml/2006/table">
            <a:tbl>
              <a:tblPr/>
              <a:tblGrid>
                <a:gridCol w="1725318"/>
                <a:gridCol w="777807"/>
                <a:gridCol w="1258633"/>
                <a:gridCol w="113136"/>
                <a:gridCol w="777807"/>
                <a:gridCol w="1258633"/>
                <a:gridCol w="98994"/>
                <a:gridCol w="777807"/>
                <a:gridCol w="1258633"/>
              </a:tblGrid>
              <a:tr h="289932"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428" marR="6428" marT="64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4F622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428" marR="6428" marT="64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4F622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428" marR="6428" marT="64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4F622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428" marR="6428" marT="64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4F622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428" marR="6428" marT="64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4F622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428" marR="6428" marT="64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4F622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428" marR="6428" marT="64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4F622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428" marR="6428" marT="64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4F622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428" marR="6428" marT="64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4F622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9932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Pregnancy Status</a:t>
                      </a:r>
                    </a:p>
                  </a:txBody>
                  <a:tcPr marL="6428" marR="6428" marT="642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4F622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622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Crude</a:t>
                      </a:r>
                    </a:p>
                  </a:txBody>
                  <a:tcPr marL="6428" marR="6428" marT="642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4F622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428" marR="6428" marT="642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4F622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Adjusted Age </a:t>
                      </a:r>
                    </a:p>
                  </a:txBody>
                  <a:tcPr marL="6428" marR="6428" marT="642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4F622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428" marR="6428" marT="642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4F622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Adjusted Age and Site</a:t>
                      </a:r>
                    </a:p>
                  </a:txBody>
                  <a:tcPr marL="6428" marR="6428" marT="642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4F622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289932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IRR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428" marR="6428" marT="64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4F622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95% CI</a:t>
                      </a:r>
                    </a:p>
                  </a:txBody>
                  <a:tcPr marL="6428" marR="6428" marT="64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4F622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4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428" marR="6428" marT="64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IRR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428" marR="6428" marT="64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4F622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95% CI</a:t>
                      </a:r>
                    </a:p>
                  </a:txBody>
                  <a:tcPr marL="6428" marR="6428" marT="64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4F622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4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428" marR="6428" marT="64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IRR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428" marR="6428" marT="64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4F622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95% CI</a:t>
                      </a:r>
                    </a:p>
                  </a:txBody>
                  <a:tcPr marL="6428" marR="6428" marT="64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4F622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9932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Not pregnant</a:t>
                      </a:r>
                    </a:p>
                  </a:txBody>
                  <a:tcPr marL="6428" marR="6428" marT="642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4F622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6428" marR="77137" marT="642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4F622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428" marR="6428" marT="642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4F622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428" marR="6428" marT="64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6428" marR="77137" marT="642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4F622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428" marR="6428" marT="642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4F622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428" marR="6428" marT="64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6428" marR="77137" marT="642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4F622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428" marR="6428" marT="642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4F622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89932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Pregnant</a:t>
                      </a:r>
                    </a:p>
                  </a:txBody>
                  <a:tcPr marL="6428" marR="6428" marT="64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0.93</a:t>
                      </a:r>
                    </a:p>
                  </a:txBody>
                  <a:tcPr marL="6428" marR="77137" marT="64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(0.76-1.13)</a:t>
                      </a:r>
                    </a:p>
                  </a:txBody>
                  <a:tcPr marL="6428" marR="6428" marT="64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428" marR="6428" marT="64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0.78</a:t>
                      </a:r>
                    </a:p>
                  </a:txBody>
                  <a:tcPr marL="6428" marR="77137" marT="64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(0.64-0.94)</a:t>
                      </a:r>
                    </a:p>
                  </a:txBody>
                  <a:tcPr marL="6428" marR="6428" marT="64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428" marR="6428" marT="64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0.94</a:t>
                      </a:r>
                    </a:p>
                  </a:txBody>
                  <a:tcPr marL="6428" marR="77137" marT="64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(0.77-1.15)</a:t>
                      </a:r>
                    </a:p>
                  </a:txBody>
                  <a:tcPr marL="6428" marR="6428" marT="64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89932">
                <a:tc>
                  <a:txBody>
                    <a:bodyPr/>
                    <a:lstStyle/>
                    <a:p>
                      <a:pPr algn="l" fontAlgn="b"/>
                      <a:endParaRPr lang="en-GB" sz="14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428" marR="6428" marT="64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428" marR="77137" marT="64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428" marR="6428" marT="64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428" marR="6428" marT="64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428" marR="77137" marT="64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428" marR="6428" marT="64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428" marR="6428" marT="64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428" marR="77137" marT="64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428" marR="6428" marT="64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89932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Not pregnant </a:t>
                      </a:r>
                    </a:p>
                  </a:txBody>
                  <a:tcPr marL="6428" marR="6428" marT="64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6428" marR="77137" marT="64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428" marR="6428" marT="64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428" marR="6428" marT="64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6428" marR="77137" marT="64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428" marR="6428" marT="64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428" marR="6428" marT="64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6428" marR="77137" marT="64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428" marR="6428" marT="64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89932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Pregnant</a:t>
                      </a:r>
                    </a:p>
                  </a:txBody>
                  <a:tcPr marL="6428" marR="6428" marT="64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0.90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428" marR="77137" marT="64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(0.74-1.11)</a:t>
                      </a:r>
                    </a:p>
                  </a:txBody>
                  <a:tcPr marL="6428" marR="6428" marT="64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428" marR="6428" marT="64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0.72</a:t>
                      </a:r>
                    </a:p>
                  </a:txBody>
                  <a:tcPr marL="6428" marR="77137" marT="64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(0.59-0.88)</a:t>
                      </a:r>
                    </a:p>
                  </a:txBody>
                  <a:tcPr marL="6428" marR="6428" marT="64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428" marR="6428" marT="64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0.92</a:t>
                      </a:r>
                    </a:p>
                  </a:txBody>
                  <a:tcPr marL="6428" marR="77137" marT="64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(0.75-1.13)</a:t>
                      </a:r>
                    </a:p>
                  </a:txBody>
                  <a:tcPr marL="6428" marR="6428" marT="64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89932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&lt;1 year post partum</a:t>
                      </a:r>
                    </a:p>
                  </a:txBody>
                  <a:tcPr marL="6428" marR="6428" marT="64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4F622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0.86</a:t>
                      </a:r>
                    </a:p>
                  </a:txBody>
                  <a:tcPr marL="6428" marR="77137" marT="64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4F622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(0.73-1.01)</a:t>
                      </a:r>
                    </a:p>
                  </a:txBody>
                  <a:tcPr marL="6428" marR="6428" marT="64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4F622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428" marR="6428" marT="64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4F622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0.69</a:t>
                      </a:r>
                    </a:p>
                  </a:txBody>
                  <a:tcPr marL="6428" marR="77137" marT="64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4F622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(0.59-0.82)</a:t>
                      </a:r>
                    </a:p>
                  </a:txBody>
                  <a:tcPr marL="6428" marR="6428" marT="64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4F622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428" marR="6428" marT="64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4F622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0.90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428" marR="77137" marT="64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4F622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(0.76-1.06)</a:t>
                      </a:r>
                    </a:p>
                  </a:txBody>
                  <a:tcPr marL="6428" marR="6428" marT="64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4F622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9932">
                <a:tc>
                  <a:txBody>
                    <a:bodyPr/>
                    <a:lstStyle/>
                    <a:p>
                      <a:pPr algn="l" fontAlgn="b"/>
                      <a:endParaRPr lang="en-GB" sz="14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428" marR="6428" marT="642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4F622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428" marR="6428" marT="642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4F622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428" marR="6428" marT="642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4F622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428" marR="6428" marT="642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4F622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428" marR="6428" marT="642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4F622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428" marR="6428" marT="642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4F622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428" marR="6428" marT="642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4F622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428" marR="6428" marT="642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4F622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428" marR="6428" marT="642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4F622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fontAlgn="auto">
              <a:spcAft>
                <a:spcPts val="0"/>
              </a:spcAft>
              <a:defRPr/>
            </a:pPr>
            <a:r>
              <a:rPr lang="en-GB" dirty="0" smtClean="0">
                <a:latin typeface="+mn-lt"/>
                <a:ea typeface="+mj-ea"/>
              </a:rPr>
              <a:t>Results – All </a:t>
            </a:r>
            <a:endParaRPr lang="en-GB" dirty="0">
              <a:latin typeface="+mn-lt"/>
              <a:ea typeface="+mj-ea"/>
            </a:endParaRPr>
          </a:p>
        </p:txBody>
      </p:sp>
      <p:sp>
        <p:nvSpPr>
          <p:cNvPr id="15363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defTabSz="914400"/>
            <a:endParaRPr lang="en-US"/>
          </a:p>
        </p:txBody>
      </p:sp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480430" y="1310404"/>
          <a:ext cx="7949891" cy="2927058"/>
        </p:xfrm>
        <a:graphic>
          <a:graphicData uri="http://schemas.openxmlformats.org/drawingml/2006/table">
            <a:tbl>
              <a:tblPr/>
              <a:tblGrid>
                <a:gridCol w="1704547"/>
                <a:gridCol w="768443"/>
                <a:gridCol w="1243480"/>
                <a:gridCol w="111773"/>
                <a:gridCol w="768443"/>
                <a:gridCol w="1243480"/>
                <a:gridCol w="97802"/>
                <a:gridCol w="768443"/>
                <a:gridCol w="1243480"/>
              </a:tblGrid>
              <a:tr h="275488"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428" marR="6428" marT="64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4F622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428" marR="6428" marT="64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4F622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428" marR="6428" marT="64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4F622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428" marR="6428" marT="64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4F622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428" marR="6428" marT="64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4F622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428" marR="6428" marT="64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4F622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428" marR="6428" marT="64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4F622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428" marR="6428" marT="64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4F622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428" marR="6428" marT="64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4F622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7666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Pregnancy Status</a:t>
                      </a:r>
                    </a:p>
                  </a:txBody>
                  <a:tcPr marL="6428" marR="6428" marT="642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4F622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622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Crude</a:t>
                      </a:r>
                    </a:p>
                  </a:txBody>
                  <a:tcPr marL="6428" marR="6428" marT="642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4F622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428" marR="6428" marT="642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4F622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Adjusted Age </a:t>
                      </a:r>
                    </a:p>
                  </a:txBody>
                  <a:tcPr marL="6428" marR="6428" marT="642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4F622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428" marR="6428" marT="642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4F622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Adjusted Age and Site</a:t>
                      </a:r>
                    </a:p>
                  </a:txBody>
                  <a:tcPr marL="6428" marR="6428" marT="642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4F622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275488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IRR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428" marR="6428" marT="64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4F622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95% CI</a:t>
                      </a:r>
                    </a:p>
                  </a:txBody>
                  <a:tcPr marL="6428" marR="6428" marT="64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4F622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4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428" marR="6428" marT="64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IRR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428" marR="6428" marT="64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4F622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95% CI</a:t>
                      </a:r>
                    </a:p>
                  </a:txBody>
                  <a:tcPr marL="6428" marR="6428" marT="64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4F622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4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428" marR="6428" marT="64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IRR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428" marR="6428" marT="64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4F622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95% CI</a:t>
                      </a:r>
                    </a:p>
                  </a:txBody>
                  <a:tcPr marL="6428" marR="6428" marT="64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4F622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488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Not pregnant</a:t>
                      </a:r>
                    </a:p>
                  </a:txBody>
                  <a:tcPr marL="6428" marR="6428" marT="642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4F622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6428" marR="77137" marT="642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4F622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428" marR="6428" marT="642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4F622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428" marR="6428" marT="64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6428" marR="77137" marT="642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4F622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428" marR="6428" marT="642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4F622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428" marR="6428" marT="64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6428" marR="77137" marT="642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4F622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428" marR="6428" marT="642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4F622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75488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Pregnant</a:t>
                      </a:r>
                    </a:p>
                  </a:txBody>
                  <a:tcPr marL="6428" marR="6428" marT="64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0.84</a:t>
                      </a:r>
                    </a:p>
                  </a:txBody>
                  <a:tcPr marL="6428" marR="77137" marT="64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(0.72-0.98)</a:t>
                      </a:r>
                    </a:p>
                  </a:txBody>
                  <a:tcPr marL="6428" marR="6428" marT="64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428" marR="6428" marT="64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0.71</a:t>
                      </a:r>
                    </a:p>
                  </a:txBody>
                  <a:tcPr marL="6428" marR="77137" marT="64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(0.61-0.83)</a:t>
                      </a:r>
                    </a:p>
                  </a:txBody>
                  <a:tcPr marL="6428" marR="6428" marT="64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428" marR="6428" marT="64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0.86</a:t>
                      </a:r>
                    </a:p>
                  </a:txBody>
                  <a:tcPr marL="6428" marR="77137" marT="64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(0.74-1.00)</a:t>
                      </a:r>
                    </a:p>
                  </a:txBody>
                  <a:tcPr marL="6428" marR="6428" marT="64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75488">
                <a:tc>
                  <a:txBody>
                    <a:bodyPr/>
                    <a:lstStyle/>
                    <a:p>
                      <a:pPr algn="l" fontAlgn="b"/>
                      <a:endParaRPr lang="en-GB" sz="14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428" marR="6428" marT="64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428" marR="77137" marT="64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428" marR="6428" marT="64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428" marR="6428" marT="64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428" marR="77137" marT="64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428" marR="6428" marT="64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428" marR="6428" marT="64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428" marR="77137" marT="64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428" marR="6428" marT="64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75488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Not pregnant </a:t>
                      </a:r>
                    </a:p>
                  </a:txBody>
                  <a:tcPr marL="6428" marR="6428" marT="64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6428" marR="77137" marT="64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428" marR="6428" marT="64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428" marR="6428" marT="64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6428" marR="77137" marT="64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428" marR="6428" marT="64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428" marR="6428" marT="64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6428" marR="77137" marT="64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428" marR="6428" marT="64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75488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Pregnant</a:t>
                      </a:r>
                    </a:p>
                  </a:txBody>
                  <a:tcPr marL="6428" marR="6428" marT="64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0.82</a:t>
                      </a:r>
                    </a:p>
                  </a:txBody>
                  <a:tcPr marL="6428" marR="77137" marT="64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(0.71-0.96)</a:t>
                      </a:r>
                    </a:p>
                  </a:txBody>
                  <a:tcPr marL="6428" marR="6428" marT="64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428" marR="6428" marT="64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0.66</a:t>
                      </a:r>
                    </a:p>
                  </a:txBody>
                  <a:tcPr marL="6428" marR="77137" marT="64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(0.57-0.78)</a:t>
                      </a:r>
                    </a:p>
                  </a:txBody>
                  <a:tcPr marL="6428" marR="6428" marT="64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428" marR="6428" marT="64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0.84</a:t>
                      </a:r>
                    </a:p>
                  </a:txBody>
                  <a:tcPr marL="6428" marR="77137" marT="64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(0.72-0.98)</a:t>
                      </a:r>
                    </a:p>
                  </a:txBody>
                  <a:tcPr marL="6428" marR="6428" marT="64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75488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&lt;1 year post partum</a:t>
                      </a:r>
                    </a:p>
                  </a:txBody>
                  <a:tcPr marL="6428" marR="6428" marT="64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4F622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0.88</a:t>
                      </a:r>
                    </a:p>
                  </a:txBody>
                  <a:tcPr marL="6428" marR="77137" marT="64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4F622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(0.77-1.00)</a:t>
                      </a:r>
                    </a:p>
                  </a:txBody>
                  <a:tcPr marL="6428" marR="6428" marT="64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4F622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428" marR="6428" marT="64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4F622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0.72</a:t>
                      </a:r>
                    </a:p>
                  </a:txBody>
                  <a:tcPr marL="6428" marR="77137" marT="64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4F622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(0.63-0.82)</a:t>
                      </a:r>
                    </a:p>
                  </a:txBody>
                  <a:tcPr marL="6428" marR="6428" marT="64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4F622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428" marR="6428" marT="64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4F622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0.9</a:t>
                      </a:r>
                    </a:p>
                  </a:txBody>
                  <a:tcPr marL="6428" marR="77137" marT="64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4F622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(0.79-1.03)</a:t>
                      </a:r>
                    </a:p>
                  </a:txBody>
                  <a:tcPr marL="6428" marR="6428" marT="642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4F622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488">
                <a:tc>
                  <a:txBody>
                    <a:bodyPr/>
                    <a:lstStyle/>
                    <a:p>
                      <a:pPr algn="l" fontAlgn="b"/>
                      <a:endParaRPr lang="en-GB" sz="14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428" marR="6428" marT="642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4F622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428" marR="6428" marT="642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4F622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428" marR="6428" marT="642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4F622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428" marR="6428" marT="642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4F622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428" marR="6428" marT="642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4F622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428" marR="6428" marT="642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4F622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428" marR="6428" marT="642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4F622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428" marR="6428" marT="642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4F622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428" marR="6428" marT="642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4F622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274638"/>
            <a:ext cx="8343900" cy="1143000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GB" dirty="0" smtClean="0">
                <a:ea typeface="+mj-ea"/>
              </a:rPr>
              <a:t>Effect modification by site and age group</a:t>
            </a:r>
            <a:endParaRPr lang="en-GB" dirty="0">
              <a:ea typeface="+mj-ea"/>
            </a:endParaRPr>
          </a:p>
        </p:txBody>
      </p:sp>
      <p:sp>
        <p:nvSpPr>
          <p:cNvPr id="16387" name="Content Placeholder 2"/>
          <p:cNvSpPr>
            <a:spLocks noGrp="1"/>
          </p:cNvSpPr>
          <p:nvPr>
            <p:ph idx="1"/>
          </p:nvPr>
        </p:nvSpPr>
        <p:spPr bwMode="auto">
          <a:xfrm>
            <a:off x="342900" y="1600200"/>
            <a:ext cx="8343900" cy="387985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GB" dirty="0" smtClean="0"/>
              <a:t>Age group	</a:t>
            </a:r>
          </a:p>
          <a:p>
            <a:pPr lvl="1"/>
            <a:r>
              <a:rPr lang="en-GB" dirty="0" smtClean="0"/>
              <a:t>No statistically significant effect modification however terms indicated a possible increased risk for </a:t>
            </a:r>
            <a:r>
              <a:rPr lang="en-GB" dirty="0" smtClean="0"/>
              <a:t>15-19 </a:t>
            </a:r>
            <a:r>
              <a:rPr lang="en-GB" dirty="0" smtClean="0"/>
              <a:t>year olds </a:t>
            </a:r>
          </a:p>
          <a:p>
            <a:r>
              <a:rPr lang="en-GB" dirty="0" smtClean="0"/>
              <a:t>Site</a:t>
            </a:r>
          </a:p>
          <a:p>
            <a:pPr lvl="1"/>
            <a:r>
              <a:rPr lang="en-GB" dirty="0" smtClean="0"/>
              <a:t>No statistically significant effect modification however terms indicated a protective effect for </a:t>
            </a:r>
            <a:r>
              <a:rPr lang="en-GB" dirty="0" err="1" smtClean="0"/>
              <a:t>Kisesa</a:t>
            </a:r>
            <a:r>
              <a:rPr lang="en-GB" dirty="0" smtClean="0"/>
              <a:t>, no effect for other sites.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>
                <a:latin typeface="Arial Black" pitchFamily="34" charset="0"/>
                <a:cs typeface="Arial Black" pitchFamily="34" charset="0"/>
              </a:rPr>
              <a:t>Summar	y	</a:t>
            </a:r>
          </a:p>
        </p:txBody>
      </p:sp>
      <p:sp>
        <p:nvSpPr>
          <p:cNvPr id="17411" name="Content Placeholder 2"/>
          <p:cNvSpPr>
            <a:spLocks noGrp="1"/>
          </p:cNvSpPr>
          <p:nvPr>
            <p:ph idx="1"/>
          </p:nvPr>
        </p:nvSpPr>
        <p:spPr bwMode="auto">
          <a:xfrm>
            <a:off x="342900" y="1600200"/>
            <a:ext cx="8343900" cy="387985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GB" dirty="0" smtClean="0"/>
              <a:t>At a general population level </a:t>
            </a:r>
            <a:r>
              <a:rPr lang="en-GB" dirty="0" smtClean="0"/>
              <a:t>this study finds no </a:t>
            </a:r>
            <a:r>
              <a:rPr lang="en-GB" dirty="0" smtClean="0"/>
              <a:t>evidence for an increased risk of HIV transmission among pregnant women.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342900" y="274638"/>
            <a:ext cx="8058150" cy="1143000"/>
          </a:xfrm>
        </p:spPr>
        <p:txBody>
          <a:bodyPr rtlCol="0"/>
          <a:lstStyle/>
          <a:p>
            <a:pPr fontAlgn="auto">
              <a:spcAft>
                <a:spcPts val="0"/>
              </a:spcAft>
              <a:defRPr/>
            </a:pPr>
            <a:r>
              <a:rPr lang="en-GB" b="1" dirty="0" smtClean="0">
                <a:latin typeface="+mn-lt"/>
                <a:ea typeface="+mj-ea"/>
              </a:rPr>
              <a:t>Acknowledgments</a:t>
            </a:r>
            <a:endParaRPr lang="en-GB" sz="4400" dirty="0">
              <a:latin typeface="+mn-lt"/>
              <a:ea typeface="+mj-ea"/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342900" y="1600200"/>
            <a:ext cx="8343900" cy="3879850"/>
          </a:xfrm>
        </p:spPr>
        <p:txBody>
          <a:bodyPr>
            <a:normAutofit fontScale="92500" lnSpcReduction="20000"/>
          </a:bodyPr>
          <a:lstStyle/>
          <a:p>
            <a:pPr fontAlgn="auto">
              <a:spcAft>
                <a:spcPts val="0"/>
              </a:spcAft>
              <a:buFont typeface="Arial"/>
              <a:buNone/>
              <a:defRPr/>
            </a:pPr>
            <a:r>
              <a:rPr lang="en-GB" dirty="0" smtClean="0"/>
              <a:t>ALPHA sites who provided the data</a:t>
            </a:r>
          </a:p>
          <a:p>
            <a:pPr fontAlgn="auto">
              <a:spcAft>
                <a:spcPts val="0"/>
              </a:spcAft>
              <a:buFont typeface="Arial"/>
              <a:buChar char="•"/>
              <a:defRPr/>
            </a:pPr>
            <a:r>
              <a:rPr lang="en-GB" dirty="0" smtClean="0"/>
              <a:t>Africa Centre, South Africa</a:t>
            </a:r>
          </a:p>
          <a:p>
            <a:pPr fontAlgn="auto">
              <a:spcAft>
                <a:spcPts val="0"/>
              </a:spcAft>
              <a:buFont typeface="Arial"/>
              <a:buChar char="•"/>
              <a:defRPr/>
            </a:pPr>
            <a:r>
              <a:rPr lang="en-GB" dirty="0" err="1" smtClean="0"/>
              <a:t>Karonga</a:t>
            </a:r>
            <a:r>
              <a:rPr lang="en-GB" dirty="0" smtClean="0"/>
              <a:t> Prevention Study , Malawi</a:t>
            </a:r>
          </a:p>
          <a:p>
            <a:pPr fontAlgn="auto">
              <a:spcAft>
                <a:spcPts val="0"/>
              </a:spcAft>
              <a:buFont typeface="Arial"/>
              <a:buChar char="•"/>
              <a:defRPr/>
            </a:pPr>
            <a:r>
              <a:rPr lang="en-GB" dirty="0" err="1" smtClean="0"/>
              <a:t>Kisesa</a:t>
            </a:r>
            <a:r>
              <a:rPr lang="en-GB" dirty="0" smtClean="0"/>
              <a:t>, TAZAMA, Tanzania</a:t>
            </a:r>
          </a:p>
          <a:p>
            <a:pPr fontAlgn="auto">
              <a:spcAft>
                <a:spcPts val="0"/>
              </a:spcAft>
              <a:buFont typeface="Arial"/>
              <a:buChar char="•"/>
              <a:defRPr/>
            </a:pPr>
            <a:r>
              <a:rPr lang="en-GB" dirty="0" err="1" smtClean="0"/>
              <a:t>Manicaland</a:t>
            </a:r>
            <a:r>
              <a:rPr lang="en-GB" dirty="0" smtClean="0"/>
              <a:t> HIV/STD Prevention Project, Zimbabwe</a:t>
            </a:r>
          </a:p>
          <a:p>
            <a:pPr fontAlgn="auto">
              <a:spcAft>
                <a:spcPts val="0"/>
              </a:spcAft>
              <a:buFont typeface="Arial"/>
              <a:buChar char="•"/>
              <a:defRPr/>
            </a:pPr>
            <a:r>
              <a:rPr lang="en-GB" dirty="0" err="1" smtClean="0"/>
              <a:t>Masaka,MRC</a:t>
            </a:r>
            <a:r>
              <a:rPr lang="en-GB" dirty="0" smtClean="0"/>
              <a:t> Uganda, Uganda</a:t>
            </a:r>
          </a:p>
          <a:p>
            <a:pPr fontAlgn="auto">
              <a:spcAft>
                <a:spcPts val="0"/>
              </a:spcAft>
              <a:buFont typeface="Arial"/>
              <a:buChar char="•"/>
              <a:defRPr/>
            </a:pPr>
            <a:endParaRPr lang="en-GB" dirty="0" smtClean="0"/>
          </a:p>
          <a:p>
            <a:pPr fontAlgn="auto">
              <a:spcAft>
                <a:spcPts val="0"/>
              </a:spcAft>
              <a:buFont typeface="Arial"/>
              <a:buNone/>
              <a:defRPr/>
            </a:pPr>
            <a:r>
              <a:rPr lang="en-GB" dirty="0" smtClean="0"/>
              <a:t>Thank you for answering questions and providing comments</a:t>
            </a:r>
          </a:p>
          <a:p>
            <a:pPr lvl="1" fontAlgn="auto">
              <a:spcAft>
                <a:spcPts val="0"/>
              </a:spcAft>
              <a:buFont typeface="Arial"/>
              <a:buChar char="–"/>
              <a:defRPr/>
            </a:pPr>
            <a:r>
              <a:rPr lang="en-GB" dirty="0" smtClean="0"/>
              <a:t>Marie- Louise Newell, Africa Centre</a:t>
            </a:r>
          </a:p>
          <a:p>
            <a:pPr lvl="1" fontAlgn="auto">
              <a:spcAft>
                <a:spcPts val="0"/>
              </a:spcAft>
              <a:buFont typeface="Arial"/>
              <a:buChar char="–"/>
              <a:defRPr/>
            </a:pPr>
            <a:r>
              <a:rPr lang="en-GB" dirty="0" smtClean="0"/>
              <a:t>Simon </a:t>
            </a:r>
            <a:r>
              <a:rPr lang="en-GB" dirty="0" err="1" smtClean="0"/>
              <a:t>Gregson</a:t>
            </a:r>
            <a:r>
              <a:rPr lang="en-GB" dirty="0" smtClean="0"/>
              <a:t>, Imperial College</a:t>
            </a:r>
          </a:p>
          <a:p>
            <a:pPr lvl="1" fontAlgn="auto">
              <a:spcAft>
                <a:spcPts val="0"/>
              </a:spcAft>
              <a:buFont typeface="Arial"/>
              <a:buChar char="–"/>
              <a:defRPr/>
            </a:pPr>
            <a:r>
              <a:rPr lang="en-GB" dirty="0" smtClean="0"/>
              <a:t>Jessica </a:t>
            </a:r>
            <a:r>
              <a:rPr lang="en-GB" dirty="0" err="1" smtClean="0"/>
              <a:t>Nakiyingi-Miiro</a:t>
            </a:r>
            <a:r>
              <a:rPr lang="en-GB" dirty="0" smtClean="0"/>
              <a:t>, MRC Uganda</a:t>
            </a:r>
          </a:p>
          <a:p>
            <a:pPr lvl="1" fontAlgn="auto">
              <a:spcAft>
                <a:spcPts val="0"/>
              </a:spcAft>
              <a:buFont typeface="Arial"/>
              <a:buChar char="–"/>
              <a:defRPr/>
            </a:pPr>
            <a:r>
              <a:rPr lang="en-US" dirty="0" smtClean="0"/>
              <a:t>Billy </a:t>
            </a:r>
            <a:r>
              <a:rPr lang="en-US" dirty="0" err="1" smtClean="0"/>
              <a:t>Mayanja</a:t>
            </a:r>
            <a:r>
              <a:rPr lang="en-US" dirty="0" smtClean="0"/>
              <a:t> , MRC Uganda</a:t>
            </a:r>
          </a:p>
          <a:p>
            <a:pPr lvl="1" fontAlgn="auto">
              <a:spcAft>
                <a:spcPts val="0"/>
              </a:spcAft>
              <a:buFont typeface="Arial"/>
              <a:buChar char="–"/>
              <a:defRPr/>
            </a:pPr>
            <a:r>
              <a:rPr lang="en-GB" dirty="0" err="1" smtClean="0"/>
              <a:t>Basia</a:t>
            </a:r>
            <a:r>
              <a:rPr lang="en-GB" dirty="0" smtClean="0"/>
              <a:t> </a:t>
            </a:r>
            <a:r>
              <a:rPr lang="en-GB" dirty="0" err="1" smtClean="0"/>
              <a:t>Zaba</a:t>
            </a:r>
            <a:r>
              <a:rPr lang="en-GB" dirty="0" smtClean="0"/>
              <a:t> , LSHTM</a:t>
            </a:r>
          </a:p>
          <a:p>
            <a:pPr fontAlgn="auto">
              <a:spcAft>
                <a:spcPts val="0"/>
              </a:spcAft>
              <a:buFont typeface="Arial"/>
              <a:buNone/>
              <a:defRPr/>
            </a:pP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>
                <a:latin typeface="Arial Black" pitchFamily="34" charset="0"/>
                <a:cs typeface="Arial Black" pitchFamily="34" charset="0"/>
              </a:rPr>
              <a:t>Additional slides</a:t>
            </a:r>
          </a:p>
        </p:txBody>
      </p:sp>
      <p:sp>
        <p:nvSpPr>
          <p:cNvPr id="19459" name="Content Placeholder 2"/>
          <p:cNvSpPr>
            <a:spLocks noGrp="1"/>
          </p:cNvSpPr>
          <p:nvPr>
            <p:ph idx="1"/>
          </p:nvPr>
        </p:nvSpPr>
        <p:spPr bwMode="auto">
          <a:xfrm>
            <a:off x="342900" y="1600200"/>
            <a:ext cx="8343900" cy="387985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smtClean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/>
          <p:cNvGraphicFramePr>
            <a:graphicFrameLocks noGrp="1"/>
          </p:cNvGraphicFramePr>
          <p:nvPr/>
        </p:nvGraphicFramePr>
        <p:xfrm>
          <a:off x="124846" y="276225"/>
          <a:ext cx="9295379" cy="60721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Title 1"/>
          <p:cNvSpPr>
            <a:spLocks noGrp="1"/>
          </p:cNvSpPr>
          <p:nvPr>
            <p:ph type="title"/>
          </p:nvPr>
        </p:nvSpPr>
        <p:spPr>
          <a:xfrm>
            <a:off x="342900" y="274638"/>
            <a:ext cx="7477125" cy="1143000"/>
          </a:xfrm>
        </p:spPr>
        <p:txBody>
          <a:bodyPr>
            <a:normAutofit fontScale="90000"/>
          </a:bodyPr>
          <a:lstStyle/>
          <a:p>
            <a:r>
              <a:rPr lang="en-GB" sz="3200" smtClean="0">
                <a:latin typeface="Arial Black" pitchFamily="34" charset="0"/>
                <a:cs typeface="Arial Black" pitchFamily="34" charset="0"/>
              </a:rPr>
              <a:t>Sero-conversion and person years by pregnancy status by site</a:t>
            </a:r>
          </a:p>
        </p:txBody>
      </p:sp>
      <p:graphicFrame>
        <p:nvGraphicFramePr>
          <p:cNvPr id="4098" name="Object 2"/>
          <p:cNvGraphicFramePr>
            <a:graphicFrameLocks noChangeAspect="1"/>
          </p:cNvGraphicFramePr>
          <p:nvPr/>
        </p:nvGraphicFramePr>
        <p:xfrm>
          <a:off x="219075" y="2184400"/>
          <a:ext cx="8753475" cy="2006600"/>
        </p:xfrm>
        <a:graphic>
          <a:graphicData uri="http://schemas.openxmlformats.org/presentationml/2006/ole">
            <p:oleObj spid="_x0000_s4098" name="Worksheet" r:id="rId3" imgW="8353425" imgH="1914525" progId="Excel.Sheet.12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>
                <a:latin typeface="Arial Black" pitchFamily="34" charset="0"/>
                <a:cs typeface="Arial Black" pitchFamily="34" charset="0"/>
              </a:rPr>
              <a:t>Questions		</a:t>
            </a:r>
          </a:p>
        </p:txBody>
      </p:sp>
      <p:sp>
        <p:nvSpPr>
          <p:cNvPr id="7171" name="Content Placeholder 2"/>
          <p:cNvSpPr>
            <a:spLocks noGrp="1"/>
          </p:cNvSpPr>
          <p:nvPr>
            <p:ph idx="1"/>
          </p:nvPr>
        </p:nvSpPr>
        <p:spPr bwMode="auto">
          <a:xfrm>
            <a:off x="342900" y="1600200"/>
            <a:ext cx="8343900" cy="387985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GB" smtClean="0"/>
              <a:t>Is there an increased risk of HIV-1 transmission for pregnant women in the general population? </a:t>
            </a:r>
          </a:p>
          <a:p>
            <a:r>
              <a:rPr lang="en-GB" smtClean="0"/>
              <a:t>Is there any evidence that any differences in the risk vary by area?</a:t>
            </a:r>
          </a:p>
          <a:p>
            <a:r>
              <a:rPr lang="en-GB" smtClean="0"/>
              <a:t>Is there any evidence that any differences in the risk vary by age?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3686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37064" y="1557338"/>
            <a:ext cx="6092400" cy="44586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3789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27444" y="1557338"/>
            <a:ext cx="5902019" cy="43193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39939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60088" y="1557338"/>
            <a:ext cx="5869375" cy="42954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3891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88392" y="1557338"/>
            <a:ext cx="5841071" cy="4274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smtClean="0">
                <a:latin typeface="Arial Black" pitchFamily="34" charset="0"/>
                <a:cs typeface="Arial Black" pitchFamily="34" charset="0"/>
              </a:rPr>
              <a:t>Previous studies</a:t>
            </a:r>
            <a:endParaRPr lang="en-GB" smtClean="0">
              <a:latin typeface="Arial Black" pitchFamily="34" charset="0"/>
              <a:cs typeface="Arial Black" pitchFamily="34" charset="0"/>
            </a:endParaRPr>
          </a:p>
        </p:txBody>
      </p:sp>
      <p:graphicFrame>
        <p:nvGraphicFramePr>
          <p:cNvPr id="1026" name="Object 11"/>
          <p:cNvGraphicFramePr>
            <a:graphicFrameLocks noChangeAspect="1"/>
          </p:cNvGraphicFramePr>
          <p:nvPr/>
        </p:nvGraphicFramePr>
        <p:xfrm>
          <a:off x="342900" y="1762125"/>
          <a:ext cx="8243888" cy="3148013"/>
        </p:xfrm>
        <a:graphic>
          <a:graphicData uri="http://schemas.openxmlformats.org/presentationml/2006/ole">
            <p:oleObj spid="_x0000_s1026" name="Worksheet" r:id="rId4" imgW="7362825" imgH="2809875" progId="Excel.Sheet.12">
              <p:embed/>
            </p:oleObj>
          </a:graphicData>
        </a:graphic>
      </p:graphicFrame>
      <p:sp>
        <p:nvSpPr>
          <p:cNvPr id="1028" name="TextBox 18"/>
          <p:cNvSpPr txBox="1">
            <a:spLocks noChangeArrowheads="1"/>
          </p:cNvSpPr>
          <p:nvPr/>
        </p:nvSpPr>
        <p:spPr bwMode="auto">
          <a:xfrm>
            <a:off x="0" y="5667375"/>
            <a:ext cx="9144000" cy="10160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1200" b="1">
                <a:latin typeface="Calibri" pitchFamily="34" charset="0"/>
              </a:rPr>
              <a:t>Mugo et al, </a:t>
            </a:r>
            <a:r>
              <a:rPr lang="en-GB" sz="1200">
                <a:latin typeface="Calibri" pitchFamily="34" charset="0"/>
              </a:rPr>
              <a:t>Increased risk of HIV-1 transmission in pregnancy: a prospective study among African HIV-1-serodiscordant couples AIDS 2011</a:t>
            </a:r>
          </a:p>
          <a:p>
            <a:r>
              <a:rPr lang="en-GB" sz="1200" b="1">
                <a:latin typeface="Calibri" pitchFamily="34" charset="0"/>
              </a:rPr>
              <a:t>Gray et al</a:t>
            </a:r>
            <a:r>
              <a:rPr lang="en-GB" sz="1200">
                <a:latin typeface="Calibri" pitchFamily="34" charset="0"/>
              </a:rPr>
              <a:t>, increased risk of incident HIV during pregnancy in Rakai Uganda: A prospective cohort, Lancet 2005</a:t>
            </a:r>
          </a:p>
          <a:p>
            <a:r>
              <a:rPr lang="en-GB" sz="1200" b="1">
                <a:latin typeface="Calibri" pitchFamily="34" charset="0"/>
              </a:rPr>
              <a:t>Morrison et al</a:t>
            </a:r>
            <a:r>
              <a:rPr lang="en-GB" sz="1200">
                <a:latin typeface="Calibri" pitchFamily="34" charset="0"/>
              </a:rPr>
              <a:t>, Pregnancy and the risk of HIV-1 acquisition among women in Uganda and Zimbabwe, AIDS 2007</a:t>
            </a:r>
          </a:p>
          <a:p>
            <a:r>
              <a:rPr lang="en-GB" sz="1200" b="1">
                <a:latin typeface="Calibri" pitchFamily="34" charset="0"/>
              </a:rPr>
              <a:t>Reid et al</a:t>
            </a:r>
            <a:r>
              <a:rPr lang="en-GB" sz="1200">
                <a:latin typeface="Calibri" pitchFamily="34" charset="0"/>
              </a:rPr>
              <a:t>, Pregnancy, Contraceptive use, and HIV acquisition in HPTN 039: Relevance for HIV prevention trials among African Women, JAIDS 2010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GB" dirty="0" smtClean="0">
                <a:ea typeface="+mj-ea"/>
              </a:rPr>
              <a:t>Generalising to whole population</a:t>
            </a:r>
            <a:endParaRPr lang="en-GB" dirty="0">
              <a:ea typeface="+mj-ea"/>
            </a:endParaRPr>
          </a:p>
        </p:txBody>
      </p:sp>
      <p:sp>
        <p:nvSpPr>
          <p:cNvPr id="8195" name="Content Placeholder 2"/>
          <p:cNvSpPr>
            <a:spLocks noGrp="1"/>
          </p:cNvSpPr>
          <p:nvPr>
            <p:ph idx="1"/>
          </p:nvPr>
        </p:nvSpPr>
        <p:spPr bwMode="auto">
          <a:xfrm>
            <a:off x="342900" y="1600200"/>
            <a:ext cx="8343900" cy="387985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92500" lnSpcReduction="20000"/>
          </a:bodyPr>
          <a:lstStyle/>
          <a:p>
            <a:r>
              <a:rPr lang="en-GB" dirty="0" err="1" smtClean="0"/>
              <a:t>Sero</a:t>
            </a:r>
            <a:r>
              <a:rPr lang="en-GB" dirty="0" smtClean="0"/>
              <a:t> discordant couple studies </a:t>
            </a:r>
          </a:p>
          <a:p>
            <a:pPr lvl="1"/>
            <a:r>
              <a:rPr lang="en-GB" dirty="0" smtClean="0"/>
              <a:t>Assumption: the proportion of pregnant women with </a:t>
            </a:r>
            <a:r>
              <a:rPr lang="en-GB" dirty="0" err="1" smtClean="0"/>
              <a:t>sero</a:t>
            </a:r>
            <a:r>
              <a:rPr lang="en-GB" dirty="0" smtClean="0"/>
              <a:t> discordant partners is the same as non pregnant women. </a:t>
            </a:r>
          </a:p>
          <a:p>
            <a:pPr lvl="2"/>
            <a:r>
              <a:rPr lang="en-GB" dirty="0" smtClean="0"/>
              <a:t>pregnant women more likely to be in stable partnership therefore if previously discordant likely to be concordant by time of pregnancy  or remain negative if partner negative – especially if not first pregnancy</a:t>
            </a:r>
          </a:p>
          <a:p>
            <a:r>
              <a:rPr lang="en-GB" dirty="0" smtClean="0"/>
              <a:t>Sexually active studies</a:t>
            </a:r>
          </a:p>
          <a:p>
            <a:pPr lvl="1"/>
            <a:r>
              <a:rPr lang="en-GB" dirty="0" smtClean="0"/>
              <a:t>Assumption: the proportion of pregnant women sexually active is the same as non pregnant women</a:t>
            </a:r>
          </a:p>
          <a:p>
            <a:pPr lvl="2"/>
            <a:r>
              <a:rPr lang="en-GB" dirty="0" smtClean="0"/>
              <a:t>Non pregnant women may be more likely not to have a partner </a:t>
            </a:r>
          </a:p>
          <a:p>
            <a:pPr lvl="2"/>
            <a:r>
              <a:rPr lang="en-GB" dirty="0" smtClean="0"/>
              <a:t>Pregnant women might have less/no sex due to “condition” </a:t>
            </a:r>
          </a:p>
          <a:p>
            <a:r>
              <a:rPr lang="en-GB" dirty="0" smtClean="0"/>
              <a:t>Both types of studies</a:t>
            </a:r>
          </a:p>
          <a:p>
            <a:pPr lvl="1"/>
            <a:r>
              <a:rPr lang="en-GB" smtClean="0"/>
              <a:t>Assumption: prevention </a:t>
            </a:r>
            <a:r>
              <a:rPr lang="en-GB" dirty="0" smtClean="0"/>
              <a:t>messages and counselling affect those who become pregnant in the same way as those not becoming pregnant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342900" y="274638"/>
            <a:ext cx="8343900" cy="1143000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GB" b="1" dirty="0" smtClean="0">
                <a:latin typeface="+mn-lt"/>
                <a:ea typeface="+mj-ea"/>
              </a:rPr>
              <a:t>ALPHA network data:</a:t>
            </a:r>
            <a:br>
              <a:rPr lang="en-GB" b="1" dirty="0" smtClean="0">
                <a:latin typeface="+mn-lt"/>
                <a:ea typeface="+mj-ea"/>
              </a:rPr>
            </a:br>
            <a:r>
              <a:rPr lang="en-GB" sz="3100" b="1" dirty="0" smtClean="0">
                <a:latin typeface="+mn-lt"/>
                <a:ea typeface="+mj-ea"/>
              </a:rPr>
              <a:t>A Network of Community based HIV cohort studies </a:t>
            </a:r>
            <a:endParaRPr lang="en-GB" b="1" dirty="0">
              <a:latin typeface="+mn-lt"/>
              <a:ea typeface="+mj-ea"/>
            </a:endParaRPr>
          </a:p>
        </p:txBody>
      </p:sp>
      <p:graphicFrame>
        <p:nvGraphicFramePr>
          <p:cNvPr id="2050" name="Object 1"/>
          <p:cNvGraphicFramePr>
            <a:graphicFrameLocks noChangeAspect="1"/>
          </p:cNvGraphicFramePr>
          <p:nvPr/>
        </p:nvGraphicFramePr>
        <p:xfrm>
          <a:off x="1014413" y="2047875"/>
          <a:ext cx="6892925" cy="2732088"/>
        </p:xfrm>
        <a:graphic>
          <a:graphicData uri="http://schemas.openxmlformats.org/presentationml/2006/ole">
            <p:oleObj spid="_x0000_s2050" name="Worksheet" r:id="rId3" imgW="2827103" imgH="1120176" progId="Excel.Sheet.12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342900" y="274638"/>
            <a:ext cx="6638925" cy="1143000"/>
          </a:xfrm>
        </p:spPr>
        <p:txBody>
          <a:bodyPr rtlCol="0"/>
          <a:lstStyle/>
          <a:p>
            <a:pPr fontAlgn="auto">
              <a:spcAft>
                <a:spcPts val="0"/>
              </a:spcAft>
              <a:defRPr/>
            </a:pPr>
            <a:r>
              <a:rPr lang="en-GB" b="1" dirty="0" smtClean="0">
                <a:latin typeface="+mn-lt"/>
                <a:ea typeface="+mj-ea"/>
              </a:rPr>
              <a:t>Methods</a:t>
            </a:r>
            <a:endParaRPr lang="en-GB" b="1" dirty="0">
              <a:latin typeface="+mn-lt"/>
              <a:ea typeface="+mj-ea"/>
            </a:endParaRPr>
          </a:p>
        </p:txBody>
      </p:sp>
      <p:sp>
        <p:nvSpPr>
          <p:cNvPr id="9219" name="Content Placeholder 6"/>
          <p:cNvSpPr>
            <a:spLocks noGrp="1"/>
          </p:cNvSpPr>
          <p:nvPr>
            <p:ph idx="1"/>
          </p:nvPr>
        </p:nvSpPr>
        <p:spPr bwMode="auto">
          <a:xfrm>
            <a:off x="342900" y="1600200"/>
            <a:ext cx="8343900" cy="387985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GB" dirty="0" smtClean="0"/>
              <a:t>Possible participation biases</a:t>
            </a:r>
          </a:p>
          <a:p>
            <a:r>
              <a:rPr lang="en-GB" dirty="0" smtClean="0"/>
              <a:t>Identifying the pregnancy period </a:t>
            </a:r>
          </a:p>
          <a:p>
            <a:r>
              <a:rPr lang="en-GB" dirty="0" smtClean="0"/>
              <a:t>Dealing with </a:t>
            </a:r>
            <a:r>
              <a:rPr lang="en-GB" dirty="0" err="1" smtClean="0"/>
              <a:t>sero</a:t>
            </a:r>
            <a:r>
              <a:rPr lang="en-GB" dirty="0" smtClean="0"/>
              <a:t> conversion intervals wider than the length of a pregnancy </a:t>
            </a:r>
          </a:p>
          <a:p>
            <a:pPr lvl="1"/>
            <a:r>
              <a:rPr lang="en-GB" dirty="0" smtClean="0"/>
              <a:t>Intervals are between 0.5 years to </a:t>
            </a:r>
            <a:r>
              <a:rPr lang="en-GB" dirty="0" smtClean="0"/>
              <a:t>14</a:t>
            </a:r>
            <a:r>
              <a:rPr lang="en-GB" dirty="0" smtClean="0"/>
              <a:t> years (~80% &lt;4 years)</a:t>
            </a:r>
            <a:endParaRPr lang="en-GB" dirty="0" smtClean="0"/>
          </a:p>
          <a:p>
            <a:pPr>
              <a:buFont typeface="Arial" charset="0"/>
              <a:buNone/>
            </a:pPr>
            <a:endParaRPr lang="en-GB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GB" sz="4900" b="1" dirty="0" smtClean="0">
                <a:latin typeface="+mn-lt"/>
                <a:ea typeface="+mj-ea"/>
              </a:rPr>
              <a:t>Methods</a:t>
            </a:r>
            <a:r>
              <a:rPr lang="en-GB" sz="5400" dirty="0" smtClean="0">
                <a:latin typeface="+mn-lt"/>
                <a:ea typeface="+mj-ea"/>
              </a:rPr>
              <a:t> </a:t>
            </a:r>
            <a:br>
              <a:rPr lang="en-GB" sz="5400" dirty="0" smtClean="0">
                <a:latin typeface="+mn-lt"/>
                <a:ea typeface="+mj-ea"/>
              </a:rPr>
            </a:br>
            <a:r>
              <a:rPr lang="en-GB" sz="4000" dirty="0" smtClean="0">
                <a:latin typeface="+mn-lt"/>
                <a:ea typeface="+mj-ea"/>
              </a:rPr>
              <a:t>-Possible bias</a:t>
            </a:r>
            <a:endParaRPr lang="en-GB" dirty="0">
              <a:latin typeface="+mn-lt"/>
              <a:ea typeface="+mj-ea"/>
            </a:endParaRPr>
          </a:p>
        </p:txBody>
      </p:sp>
      <p:graphicFrame>
        <p:nvGraphicFramePr>
          <p:cNvPr id="3074" name="Object 2"/>
          <p:cNvGraphicFramePr>
            <a:graphicFrameLocks noChangeAspect="1"/>
          </p:cNvGraphicFramePr>
          <p:nvPr/>
        </p:nvGraphicFramePr>
        <p:xfrm>
          <a:off x="1246188" y="3998913"/>
          <a:ext cx="6215062" cy="2100262"/>
        </p:xfrm>
        <a:graphic>
          <a:graphicData uri="http://schemas.openxmlformats.org/presentationml/2006/ole">
            <p:oleObj spid="_x0000_s3074" name="Worksheet" r:id="rId3" imgW="3947183" imgH="1333584" progId="Excel.Sheet.12">
              <p:embed/>
            </p:oleObj>
          </a:graphicData>
        </a:graphic>
      </p:graphicFrame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342900" y="1657350"/>
            <a:ext cx="8343900" cy="2341563"/>
          </a:xfrm>
        </p:spPr>
        <p:txBody>
          <a:bodyPr>
            <a:normAutofit fontScale="925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GB" dirty="0" smtClean="0"/>
              <a:t>If knowledge of HIV </a:t>
            </a:r>
            <a:r>
              <a:rPr lang="en-GB" dirty="0" smtClean="0"/>
              <a:t>status </a:t>
            </a:r>
            <a:r>
              <a:rPr lang="en-GB" dirty="0" smtClean="0"/>
              <a:t>is associated with participation 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GB" dirty="0" smtClean="0"/>
              <a:t>Many pregnant women attend antenatal care clinics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GB" dirty="0" smtClean="0"/>
              <a:t>PMTCT has been introduced and is increasing in all study sites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GB" dirty="0" smtClean="0"/>
              <a:t>This might mean pregnant women are more likely to know their “new” HIV positive status before the next study HIV testing round than non pregnant women</a:t>
            </a:r>
          </a:p>
          <a:p>
            <a:pPr lvl="1" fontAlgn="auto">
              <a:spcAft>
                <a:spcPts val="0"/>
              </a:spcAft>
              <a:buFont typeface="Arial"/>
              <a:buNone/>
              <a:defRPr/>
            </a:pPr>
            <a:endParaRPr lang="en-GB" dirty="0" smtClean="0"/>
          </a:p>
          <a:p>
            <a:pPr fontAlgn="auto">
              <a:spcAft>
                <a:spcPts val="0"/>
              </a:spcAft>
              <a:buFont typeface="Arial"/>
              <a:buChar char="•"/>
              <a:defRPr/>
            </a:pPr>
            <a:r>
              <a:rPr lang="en-GB" dirty="0" smtClean="0"/>
              <a:t> Stratify by ART/PMTCT period</a:t>
            </a:r>
          </a:p>
          <a:p>
            <a:pPr fontAlgn="auto">
              <a:spcAft>
                <a:spcPts val="0"/>
              </a:spcAft>
              <a:buFont typeface="Arial"/>
              <a:buNone/>
              <a:defRPr/>
            </a:pP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342900" y="274638"/>
            <a:ext cx="8058150" cy="1143000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GB" b="1" dirty="0" smtClean="0">
                <a:latin typeface="+mn-lt"/>
                <a:ea typeface="+mj-ea"/>
              </a:rPr>
              <a:t>Methods</a:t>
            </a:r>
            <a:r>
              <a:rPr lang="en-GB" dirty="0" smtClean="0">
                <a:latin typeface="+mn-lt"/>
                <a:ea typeface="+mj-ea"/>
              </a:rPr>
              <a:t> </a:t>
            </a:r>
            <a:br>
              <a:rPr lang="en-GB" dirty="0" smtClean="0">
                <a:latin typeface="+mn-lt"/>
                <a:ea typeface="+mj-ea"/>
              </a:rPr>
            </a:br>
            <a:r>
              <a:rPr lang="en-GB" sz="4400" dirty="0" smtClean="0">
                <a:latin typeface="+mn-lt"/>
                <a:ea typeface="+mj-ea"/>
              </a:rPr>
              <a:t>-Identifying the pregnancy period</a:t>
            </a:r>
            <a:endParaRPr lang="en-GB" sz="4400" dirty="0">
              <a:latin typeface="+mn-lt"/>
              <a:ea typeface="+mj-ea"/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342900" y="1600200"/>
            <a:ext cx="8343900" cy="3879850"/>
          </a:xfrm>
        </p:spPr>
        <p:txBody>
          <a:bodyPr>
            <a:normAutofit fontScale="92500"/>
          </a:bodyPr>
          <a:lstStyle/>
          <a:p>
            <a:pPr fontAlgn="auto">
              <a:spcAft>
                <a:spcPts val="0"/>
              </a:spcAft>
              <a:buFont typeface="Arial"/>
              <a:buChar char="•"/>
              <a:defRPr/>
            </a:pPr>
            <a:r>
              <a:rPr lang="en-GB" dirty="0" smtClean="0"/>
              <a:t>Live birth</a:t>
            </a:r>
          </a:p>
          <a:p>
            <a:pPr lvl="1" fontAlgn="auto">
              <a:spcAft>
                <a:spcPts val="0"/>
              </a:spcAft>
              <a:buFont typeface="Arial"/>
              <a:buChar char="–"/>
              <a:defRPr/>
            </a:pPr>
            <a:r>
              <a:rPr lang="en-GB" dirty="0" smtClean="0"/>
              <a:t>Pregnancy period is identified as 280 days before the date of birth of a linked child to mother or date of reported delivery of the woman</a:t>
            </a:r>
          </a:p>
          <a:p>
            <a:pPr fontAlgn="auto">
              <a:spcAft>
                <a:spcPts val="0"/>
              </a:spcAft>
              <a:buFont typeface="Arial"/>
              <a:buChar char="•"/>
              <a:defRPr/>
            </a:pPr>
            <a:r>
              <a:rPr lang="en-GB" dirty="0" smtClean="0"/>
              <a:t>Still births</a:t>
            </a:r>
          </a:p>
          <a:p>
            <a:pPr lvl="1" fontAlgn="auto">
              <a:spcAft>
                <a:spcPts val="0"/>
              </a:spcAft>
              <a:buFont typeface="Arial"/>
              <a:buChar char="–"/>
              <a:defRPr/>
            </a:pPr>
            <a:r>
              <a:rPr lang="en-GB" dirty="0" smtClean="0"/>
              <a:t>Under reported </a:t>
            </a:r>
          </a:p>
          <a:p>
            <a:pPr lvl="1" fontAlgn="auto">
              <a:spcAft>
                <a:spcPts val="0"/>
              </a:spcAft>
              <a:buFont typeface="Arial"/>
              <a:buChar char="–"/>
              <a:defRPr/>
            </a:pPr>
            <a:r>
              <a:rPr lang="en-GB" dirty="0" smtClean="0"/>
              <a:t>If identified pregnancy identified as period 180 days before delivery</a:t>
            </a:r>
          </a:p>
          <a:p>
            <a:pPr lvl="1" fontAlgn="auto">
              <a:spcAft>
                <a:spcPts val="0"/>
              </a:spcAft>
              <a:buFont typeface="Arial"/>
              <a:buChar char="–"/>
              <a:defRPr/>
            </a:pPr>
            <a:r>
              <a:rPr lang="en-GB" dirty="0" smtClean="0"/>
              <a:t>Pregnancy reports with no following live birth report are assumed to have ended in a still birth</a:t>
            </a:r>
          </a:p>
          <a:p>
            <a:pPr fontAlgn="auto">
              <a:spcAft>
                <a:spcPts val="0"/>
              </a:spcAft>
              <a:buFont typeface="Arial"/>
              <a:buChar char="•"/>
              <a:defRPr/>
            </a:pPr>
            <a:r>
              <a:rPr lang="en-GB" dirty="0" smtClean="0"/>
              <a:t>Pregnancy periods before women exits DSS (no observed live birth)</a:t>
            </a:r>
          </a:p>
          <a:p>
            <a:pPr lvl="1" fontAlgn="auto">
              <a:spcAft>
                <a:spcPts val="0"/>
              </a:spcAft>
              <a:buFont typeface="Arial"/>
              <a:buChar char="–"/>
              <a:defRPr/>
            </a:pPr>
            <a:r>
              <a:rPr lang="en-GB" dirty="0" smtClean="0"/>
              <a:t>If site has pregnancy reports assume report occurs mid way between end of first trimester and date of </a:t>
            </a:r>
            <a:r>
              <a:rPr lang="en-GB" dirty="0" smtClean="0"/>
              <a:t>birth, then </a:t>
            </a:r>
            <a:r>
              <a:rPr lang="en-GB" dirty="0" smtClean="0"/>
              <a:t>estimate pregnancy period from that time point</a:t>
            </a:r>
          </a:p>
          <a:p>
            <a:pPr lvl="1" fontAlgn="auto">
              <a:spcAft>
                <a:spcPts val="0"/>
              </a:spcAft>
              <a:buFont typeface="Arial"/>
              <a:buChar char="–"/>
              <a:defRPr/>
            </a:pPr>
            <a:r>
              <a:rPr lang="en-GB" dirty="0" smtClean="0"/>
              <a:t>For a women who returns date of the un-observed birth might be picked up</a:t>
            </a:r>
          </a:p>
          <a:p>
            <a:pPr lvl="1" fontAlgn="auto">
              <a:spcAft>
                <a:spcPts val="0"/>
              </a:spcAft>
              <a:buFont typeface="Arial"/>
              <a:buNone/>
              <a:defRPr/>
            </a:pPr>
            <a:endParaRPr lang="en-GB" dirty="0" smtClean="0"/>
          </a:p>
          <a:p>
            <a:pPr lvl="1" fontAlgn="auto">
              <a:spcAft>
                <a:spcPts val="0"/>
              </a:spcAft>
              <a:buFont typeface="Arial"/>
              <a:buChar char="–"/>
              <a:defRPr/>
            </a:pP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342900" y="274638"/>
            <a:ext cx="8058150" cy="1143000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GB" b="1" dirty="0" smtClean="0">
                <a:latin typeface="+mn-lt"/>
                <a:ea typeface="+mj-ea"/>
              </a:rPr>
              <a:t>Methods</a:t>
            </a:r>
            <a:r>
              <a:rPr lang="en-GB" dirty="0" smtClean="0">
                <a:latin typeface="+mn-lt"/>
                <a:ea typeface="+mj-ea"/>
              </a:rPr>
              <a:t> </a:t>
            </a:r>
            <a:br>
              <a:rPr lang="en-GB" dirty="0" smtClean="0">
                <a:latin typeface="+mn-lt"/>
                <a:ea typeface="+mj-ea"/>
              </a:rPr>
            </a:br>
            <a:r>
              <a:rPr lang="en-GB" sz="4400" dirty="0" smtClean="0">
                <a:latin typeface="+mn-lt"/>
                <a:ea typeface="+mj-ea"/>
              </a:rPr>
              <a:t>-Calculating </a:t>
            </a:r>
            <a:r>
              <a:rPr lang="en-GB" sz="4400" dirty="0" smtClean="0">
                <a:latin typeface="+mn-lt"/>
                <a:ea typeface="+mj-ea"/>
              </a:rPr>
              <a:t>Incident</a:t>
            </a:r>
            <a:r>
              <a:rPr lang="en-GB" sz="4400" dirty="0" smtClean="0">
                <a:latin typeface="+mn-lt"/>
                <a:ea typeface="+mj-ea"/>
              </a:rPr>
              <a:t> </a:t>
            </a:r>
            <a:r>
              <a:rPr lang="en-GB" sz="4400" dirty="0" smtClean="0">
                <a:latin typeface="+mn-lt"/>
                <a:ea typeface="+mj-ea"/>
              </a:rPr>
              <a:t>rate ratios		</a:t>
            </a:r>
            <a:endParaRPr lang="en-GB" sz="4400" dirty="0">
              <a:latin typeface="+mn-lt"/>
              <a:ea typeface="+mj-ea"/>
            </a:endParaRPr>
          </a:p>
        </p:txBody>
      </p:sp>
      <p:sp>
        <p:nvSpPr>
          <p:cNvPr id="11267" name="Content Placeholder 6"/>
          <p:cNvSpPr>
            <a:spLocks noGrp="1"/>
          </p:cNvSpPr>
          <p:nvPr>
            <p:ph idx="1"/>
          </p:nvPr>
        </p:nvSpPr>
        <p:spPr bwMode="auto">
          <a:xfrm>
            <a:off x="342900" y="1600200"/>
            <a:ext cx="8343900" cy="387985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GB" smtClean="0"/>
              <a:t>100 runs of an exponential regression model imputing sero conversion as a random date between last negative and first positive</a:t>
            </a:r>
          </a:p>
          <a:p>
            <a:r>
              <a:rPr lang="en-GB" smtClean="0"/>
              <a:t>Rates and the log of the hazard ratios from the imputations  were combined using Rubins rules to give confidence intervals that reflect the uncertainty of the date of sero conversion</a:t>
            </a:r>
          </a:p>
          <a:p>
            <a:r>
              <a:rPr lang="en-GB" smtClean="0"/>
              <a:t>Stratified by a pre and post ART period</a:t>
            </a:r>
          </a:p>
          <a:p>
            <a:r>
              <a:rPr lang="en-GB" smtClean="0"/>
              <a:t>Adjusted for age and study site</a:t>
            </a:r>
          </a:p>
          <a:p>
            <a:r>
              <a:rPr lang="en-GB" smtClean="0"/>
              <a:t>Effect modification by site and age group investigated</a:t>
            </a:r>
          </a:p>
          <a:p>
            <a:pPr>
              <a:buFont typeface="Arial" charset="0"/>
              <a:buNone/>
            </a:pPr>
            <a:endParaRPr lang="en-GB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tint val="100000"/>
              <a:shade val="100000"/>
              <a:satMod val="130000"/>
            </a:schemeClr>
          </a:gs>
          <a:gs pos="100000">
            <a:schemeClr val="phClr">
              <a:tint val="50000"/>
              <a:shade val="100000"/>
              <a:satMod val="3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2493</TotalTime>
  <Words>975</Words>
  <Application>Microsoft Office PowerPoint</Application>
  <PresentationFormat>On-screen Show (4:3)</PresentationFormat>
  <Paragraphs>214</Paragraphs>
  <Slides>23</Slides>
  <Notes>4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23</vt:i4>
      </vt:variant>
    </vt:vector>
  </HeadingPairs>
  <TitlesOfParts>
    <vt:vector size="26" baseType="lpstr">
      <vt:lpstr>Office Theme</vt:lpstr>
      <vt:lpstr>Worksheet</vt:lpstr>
      <vt:lpstr>Microsoft Office Excel Worksheet</vt:lpstr>
      <vt:lpstr>HIV transmission in pregnant women compared to non-pregnant women     </vt:lpstr>
      <vt:lpstr>Questions  </vt:lpstr>
      <vt:lpstr>Previous studies</vt:lpstr>
      <vt:lpstr>Generalising to whole population</vt:lpstr>
      <vt:lpstr>ALPHA network data: A Network of Community based HIV cohort studies </vt:lpstr>
      <vt:lpstr>Methods</vt:lpstr>
      <vt:lpstr>Methods  -Possible bias</vt:lpstr>
      <vt:lpstr>Methods  -Identifying the pregnancy period</vt:lpstr>
      <vt:lpstr>Methods  -Calculating Incident rate ratios  </vt:lpstr>
      <vt:lpstr>Sero-conversion and person years by pregnancy status</vt:lpstr>
      <vt:lpstr>Results – pre ART</vt:lpstr>
      <vt:lpstr>Results – post ART</vt:lpstr>
      <vt:lpstr>Results – All </vt:lpstr>
      <vt:lpstr>Effect modification by site and age group</vt:lpstr>
      <vt:lpstr>Summar y </vt:lpstr>
      <vt:lpstr>Acknowledgments</vt:lpstr>
      <vt:lpstr>Additional slides</vt:lpstr>
      <vt:lpstr>Slide 18</vt:lpstr>
      <vt:lpstr>Sero-conversion and person years by pregnancy status by site</vt:lpstr>
      <vt:lpstr>Slide 20</vt:lpstr>
      <vt:lpstr>Slide 21</vt:lpstr>
      <vt:lpstr>Slide 22</vt:lpstr>
      <vt:lpstr>Slide 23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Template: White</dc:title>
  <dc:creator>LSHTM</dc:creator>
  <cp:lastModifiedBy>milly</cp:lastModifiedBy>
  <cp:revision>132</cp:revision>
  <dcterms:created xsi:type="dcterms:W3CDTF">2012-02-06T15:00:07Z</dcterms:created>
  <dcterms:modified xsi:type="dcterms:W3CDTF">2012-09-26T11:33:06Z</dcterms:modified>
</cp:coreProperties>
</file>