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59" r:id="rId4"/>
    <p:sldId id="261" r:id="rId5"/>
    <p:sldId id="291" r:id="rId6"/>
    <p:sldId id="262" r:id="rId7"/>
    <p:sldId id="265" r:id="rId8"/>
    <p:sldId id="289" r:id="rId9"/>
    <p:sldId id="290" r:id="rId10"/>
    <p:sldId id="294" r:id="rId11"/>
    <p:sldId id="295" r:id="rId12"/>
    <p:sldId id="267" r:id="rId13"/>
    <p:sldId id="299" r:id="rId14"/>
    <p:sldId id="270" r:id="rId15"/>
    <p:sldId id="296" r:id="rId16"/>
    <p:sldId id="271" r:id="rId17"/>
    <p:sldId id="273" r:id="rId18"/>
    <p:sldId id="272" r:id="rId19"/>
    <p:sldId id="274" r:id="rId20"/>
    <p:sldId id="288" r:id="rId21"/>
    <p:sldId id="282" r:id="rId22"/>
    <p:sldId id="283" r:id="rId23"/>
    <p:sldId id="284" r:id="rId24"/>
    <p:sldId id="302" r:id="rId25"/>
    <p:sldId id="285" r:id="rId26"/>
    <p:sldId id="286" r:id="rId27"/>
    <p:sldId id="287" r:id="rId28"/>
    <p:sldId id="300" r:id="rId29"/>
    <p:sldId id="301" r:id="rId30"/>
    <p:sldId id="292" r:id="rId31"/>
    <p:sldId id="293" r:id="rId32"/>
    <p:sldId id="297" r:id="rId33"/>
    <p:sldId id="298" r:id="rId34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C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ek2136\AppData\Local\Temp\Master_IAS_SHIMS_Data_Graphs_for_Presentation_7_25_20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400" dirty="0"/>
              <a:t>Women: Incidence by Age</a:t>
            </a:r>
          </a:p>
        </c:rich>
      </c:tx>
      <c:layout>
        <c:manualLayout>
          <c:xMode val="edge"/>
          <c:yMode val="edge"/>
          <c:x val="0.18193871066869305"/>
          <c:y val="0"/>
        </c:manualLayout>
      </c:layout>
      <c:overlay val="0"/>
    </c:title>
    <c:autoTitleDeleted val="0"/>
    <c:plotArea>
      <c:layout/>
      <c:stockChart>
        <c:ser>
          <c:idx val="0"/>
          <c:order val="0"/>
          <c:tx>
            <c:strRef>
              <c:f>'Women_Incidence by Age with CI'!$B$2</c:f>
              <c:strCache>
                <c:ptCount val="1"/>
                <c:pt idx="0">
                  <c:v>high 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'Women_Incidence by Age with CI'!$A$3:$A$9</c:f>
              <c:strCache>
                <c:ptCount val="7"/>
                <c:pt idx="0">
                  <c:v>18-19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</c:strCache>
            </c:strRef>
          </c:cat>
          <c:val>
            <c:numRef>
              <c:f>'Women_Incidence by Age with CI'!$B$3:$B$9</c:f>
              <c:numCache>
                <c:formatCode>General</c:formatCode>
                <c:ptCount val="7"/>
                <c:pt idx="0">
                  <c:v>5.66</c:v>
                </c:pt>
                <c:pt idx="1">
                  <c:v>5.51</c:v>
                </c:pt>
                <c:pt idx="2">
                  <c:v>3.53</c:v>
                </c:pt>
                <c:pt idx="3">
                  <c:v>4.9400000000000004</c:v>
                </c:pt>
                <c:pt idx="4">
                  <c:v>7.5</c:v>
                </c:pt>
                <c:pt idx="5">
                  <c:v>3.97</c:v>
                </c:pt>
                <c:pt idx="6">
                  <c:v>2.78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'Women_Incidence by Age with CI'!$C$2</c:f>
              <c:strCache>
                <c:ptCount val="1"/>
                <c:pt idx="0">
                  <c:v>low 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'Women_Incidence by Age with CI'!$A$3:$A$9</c:f>
              <c:strCache>
                <c:ptCount val="7"/>
                <c:pt idx="0">
                  <c:v>18-19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</c:strCache>
            </c:strRef>
          </c:cat>
          <c:val>
            <c:numRef>
              <c:f>'Women_Incidence by Age with CI'!$C$3:$C$9</c:f>
              <c:numCache>
                <c:formatCode>General</c:formatCode>
                <c:ptCount val="7"/>
                <c:pt idx="0">
                  <c:v>2.6</c:v>
                </c:pt>
                <c:pt idx="1">
                  <c:v>3.15</c:v>
                </c:pt>
                <c:pt idx="2">
                  <c:v>1.39</c:v>
                </c:pt>
                <c:pt idx="3">
                  <c:v>1.56</c:v>
                </c:pt>
                <c:pt idx="4">
                  <c:v>2.21</c:v>
                </c:pt>
                <c:pt idx="5">
                  <c:v>1.07</c:v>
                </c:pt>
                <c:pt idx="6">
                  <c:v>0.51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'Women_Incidence by Age with CI'!$D$2</c:f>
              <c:strCache>
                <c:ptCount val="1"/>
                <c:pt idx="0">
                  <c:v>2011</c:v>
                </c:pt>
              </c:strCache>
            </c:strRef>
          </c:tx>
          <c:spPr>
            <a:ln w="50800">
              <a:solidFill>
                <a:srgbClr val="FD8BDF"/>
              </a:solidFill>
            </a:ln>
          </c:spPr>
          <c:marker>
            <c:symbol val="dot"/>
            <c:size val="3"/>
            <c:spPr>
              <a:ln w="34925">
                <a:solidFill>
                  <a:srgbClr val="FF99CC"/>
                </a:solidFill>
              </a:ln>
            </c:spPr>
          </c:marker>
          <c:cat>
            <c:strRef>
              <c:f>'Women_Incidence by Age with CI'!$A$3:$A$9</c:f>
              <c:strCache>
                <c:ptCount val="7"/>
                <c:pt idx="0">
                  <c:v>18-19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</c:strCache>
            </c:strRef>
          </c:cat>
          <c:val>
            <c:numRef>
              <c:f>'Women_Incidence by Age with CI'!$D$3:$D$9</c:f>
              <c:numCache>
                <c:formatCode>General</c:formatCode>
                <c:ptCount val="7"/>
                <c:pt idx="0">
                  <c:v>3.84</c:v>
                </c:pt>
                <c:pt idx="1">
                  <c:v>4.17</c:v>
                </c:pt>
                <c:pt idx="2">
                  <c:v>2.2200000000000002</c:v>
                </c:pt>
                <c:pt idx="3">
                  <c:v>2.78</c:v>
                </c:pt>
                <c:pt idx="4">
                  <c:v>4.09</c:v>
                </c:pt>
                <c:pt idx="5">
                  <c:v>2.0699999999999998</c:v>
                </c:pt>
                <c:pt idx="6">
                  <c:v>1.2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34925" cmpd="sng">
              <a:solidFill>
                <a:srgbClr val="FF66FF"/>
              </a:solidFill>
            </a:ln>
          </c:spPr>
        </c:hiLowLines>
        <c:axId val="85138048"/>
        <c:axId val="85144320"/>
      </c:stockChart>
      <c:catAx>
        <c:axId val="85138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5144320"/>
        <c:crosses val="autoZero"/>
        <c:auto val="1"/>
        <c:lblAlgn val="ctr"/>
        <c:lblOffset val="100"/>
        <c:noMultiLvlLbl val="0"/>
      </c:catAx>
      <c:valAx>
        <c:axId val="85144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200"/>
                </a:pPr>
                <a:r>
                  <a:rPr lang="en-US" sz="2200"/>
                  <a:t>HIV Incidence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8513804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Calibri" pitchFamily="34" charset="0"/>
                <a:cs typeface="Calibri" pitchFamily="34" charset="0"/>
              </a:defRPr>
            </a:pPr>
            <a:r>
              <a:rPr lang="en-US" sz="2400" dirty="0">
                <a:latin typeface="Calibri" pitchFamily="34" charset="0"/>
                <a:cs typeface="Calibri" pitchFamily="34" charset="0"/>
              </a:rPr>
              <a:t>Men: Incidence</a:t>
            </a:r>
            <a:r>
              <a:rPr lang="en-US" sz="2400" baseline="0" dirty="0">
                <a:latin typeface="Calibri" pitchFamily="34" charset="0"/>
                <a:cs typeface="Calibri" pitchFamily="34" charset="0"/>
              </a:rPr>
              <a:t> by Age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c:rich>
      </c:tx>
      <c:layout>
        <c:manualLayout>
          <c:xMode val="edge"/>
          <c:yMode val="edge"/>
          <c:x val="0.24550555899613669"/>
          <c:y val="0"/>
        </c:manualLayout>
      </c:layout>
      <c:overlay val="0"/>
    </c:title>
    <c:autoTitleDeleted val="0"/>
    <c:plotArea>
      <c:layout/>
      <c:stockChart>
        <c:ser>
          <c:idx val="0"/>
          <c:order val="0"/>
          <c:tx>
            <c:strRef>
              <c:f>'Men_Incidence by Age with CI'!$B$2</c:f>
              <c:strCache>
                <c:ptCount val="1"/>
                <c:pt idx="0">
                  <c:v>High CI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'Men_Incidence by Age with CI'!$A$3:$A$9</c:f>
              <c:strCache>
                <c:ptCount val="7"/>
                <c:pt idx="0">
                  <c:v>18-19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</c:strCache>
            </c:strRef>
          </c:cat>
          <c:val>
            <c:numRef>
              <c:f>'Men_Incidence by Age with CI'!$B$3:$B$9</c:f>
              <c:numCache>
                <c:formatCode>General</c:formatCode>
                <c:ptCount val="7"/>
                <c:pt idx="0">
                  <c:v>1.99</c:v>
                </c:pt>
                <c:pt idx="1">
                  <c:v>2.56</c:v>
                </c:pt>
                <c:pt idx="2">
                  <c:v>3.75</c:v>
                </c:pt>
                <c:pt idx="3">
                  <c:v>5.15</c:v>
                </c:pt>
                <c:pt idx="4">
                  <c:v>2.23</c:v>
                </c:pt>
                <c:pt idx="5">
                  <c:v>4.07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'Men_Incidence by Age with CI'!$C$2</c:f>
              <c:strCache>
                <c:ptCount val="1"/>
                <c:pt idx="0">
                  <c:v>Low CI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'Men_Incidence by Age with CI'!$A$3:$A$9</c:f>
              <c:strCache>
                <c:ptCount val="7"/>
                <c:pt idx="0">
                  <c:v>18-19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</c:strCache>
            </c:strRef>
          </c:cat>
          <c:val>
            <c:numRef>
              <c:f>'Men_Incidence by Age with CI'!$C$3:$C$9</c:f>
              <c:numCache>
                <c:formatCode>General</c:formatCode>
                <c:ptCount val="7"/>
                <c:pt idx="0">
                  <c:v>0.35</c:v>
                </c:pt>
                <c:pt idx="1">
                  <c:v>1.07</c:v>
                </c:pt>
                <c:pt idx="2">
                  <c:v>1.48</c:v>
                </c:pt>
                <c:pt idx="3">
                  <c:v>1.88</c:v>
                </c:pt>
                <c:pt idx="4">
                  <c:v>0.09</c:v>
                </c:pt>
                <c:pt idx="5">
                  <c:v>0.38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'Men_Incidence by Age with CI'!$D$2</c:f>
              <c:strCache>
                <c:ptCount val="1"/>
                <c:pt idx="0">
                  <c:v>2011</c:v>
                </c:pt>
              </c:strCache>
            </c:strRef>
          </c:tx>
          <c:spPr>
            <a:ln w="50800">
              <a:solidFill>
                <a:srgbClr val="0070C0"/>
              </a:solidFill>
            </a:ln>
          </c:spPr>
          <c:marker>
            <c:symbol val="dot"/>
            <c:size val="3"/>
            <c:spPr>
              <a:solidFill>
                <a:srgbClr val="0070C0"/>
              </a:solidFill>
              <a:ln w="34925">
                <a:solidFill>
                  <a:srgbClr val="0070C0"/>
                </a:solidFill>
              </a:ln>
            </c:spPr>
          </c:marker>
          <c:cat>
            <c:strRef>
              <c:f>'Men_Incidence by Age with CI'!$A$3:$A$9</c:f>
              <c:strCache>
                <c:ptCount val="7"/>
                <c:pt idx="0">
                  <c:v>18-19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</c:strCache>
            </c:strRef>
          </c:cat>
          <c:val>
            <c:numRef>
              <c:f>'Men_Incidence by Age with CI'!$D$3:$D$9</c:f>
              <c:numCache>
                <c:formatCode>General</c:formatCode>
                <c:ptCount val="7"/>
                <c:pt idx="0">
                  <c:v>0.84</c:v>
                </c:pt>
                <c:pt idx="1">
                  <c:v>1.66</c:v>
                </c:pt>
                <c:pt idx="2">
                  <c:v>2.36</c:v>
                </c:pt>
                <c:pt idx="3">
                  <c:v>3.12</c:v>
                </c:pt>
                <c:pt idx="4">
                  <c:v>0.44</c:v>
                </c:pt>
                <c:pt idx="5">
                  <c:v>1.24</c:v>
                </c:pt>
                <c:pt idx="6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>
          <c:spPr>
            <a:ln w="34925">
              <a:solidFill>
                <a:srgbClr val="0070C0"/>
              </a:solidFill>
            </a:ln>
          </c:spPr>
        </c:hiLowLines>
        <c:axId val="85228544"/>
        <c:axId val="85238912"/>
      </c:stockChart>
      <c:catAx>
        <c:axId val="852285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Calibri" pitchFamily="34" charset="0"/>
                    <a:cs typeface="Calibri" pitchFamily="34" charset="0"/>
                  </a:defRPr>
                </a:pPr>
                <a:r>
                  <a:rPr lang="en-US" sz="1800">
                    <a:latin typeface="Calibri" pitchFamily="34" charset="0"/>
                    <a:cs typeface="Calibri" pitchFamily="34" charset="0"/>
                  </a:rPr>
                  <a:t>Age Group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Calibri" pitchFamily="34" charset="0"/>
                <a:cs typeface="Calibri" pitchFamily="34" charset="0"/>
              </a:defRPr>
            </a:pPr>
            <a:endParaRPr lang="en-US"/>
          </a:p>
        </c:txPr>
        <c:crossAx val="85238912"/>
        <c:crosses val="autoZero"/>
        <c:auto val="1"/>
        <c:lblAlgn val="ctr"/>
        <c:lblOffset val="100"/>
        <c:noMultiLvlLbl val="0"/>
      </c:catAx>
      <c:valAx>
        <c:axId val="85238912"/>
        <c:scaling>
          <c:orientation val="minMax"/>
          <c:max val="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200">
                    <a:latin typeface="Calibri" pitchFamily="34" charset="0"/>
                    <a:cs typeface="Calibri" pitchFamily="34" charset="0"/>
                  </a:defRPr>
                </a:pPr>
                <a:r>
                  <a:rPr lang="en-US" sz="2200">
                    <a:latin typeface="Calibri" pitchFamily="34" charset="0"/>
                    <a:cs typeface="Calibri" pitchFamily="34" charset="0"/>
                  </a:rPr>
                  <a:t>HIV Incidence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85228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0.20632</cdr:x>
      <cdr:y>0.15461</cdr:y>
    </cdr:from>
    <cdr:to>
      <cdr:x>0.87835</cdr:x>
      <cdr:y>0.2851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890303" y="765779"/>
          <a:ext cx="2899832" cy="64633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20000"/>
            <a:lumOff val="80000"/>
          </a:schemeClr>
        </a:solidFill>
        <a:ln xmlns:a="http://schemas.openxmlformats.org/drawingml/2006/main">
          <a:solidFill>
            <a:schemeClr val="accent1"/>
          </a:solidFill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Females: second peak at 35-39 (not 40-44)</a:t>
          </a:r>
          <a:endParaRPr lang="en-US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0.22579</cdr:x>
      <cdr:y>0.06918</cdr:y>
    </cdr:from>
    <cdr:to>
      <cdr:x>0.96287</cdr:x>
      <cdr:y>0.1461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957060" y="342655"/>
          <a:ext cx="3124206" cy="3809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(All ages = 1.65, CI 1.28-2.11) </a:t>
          </a:r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B71DB15-C27D-46CB-A8C0-1F84E3E8CE3A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A75A79E-3A70-4CBD-A516-910394506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014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B43E983-7E42-4B9D-90DF-1F94E24BE79C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ADAB3B1-3CD8-4667-98EF-EA116D2745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902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D46B8-166B-44DF-8C8D-5C636402F2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4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05641A-C1CE-45D1-BA9F-ADD06B51745A}" type="datetime1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C6B5B77-4519-43AE-B0BC-D3C0E1CB26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F2B580F-9DDF-4549-99B1-1EEF9B69D448}" type="datetime1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62C5B7-4ED6-4EB4-BF96-F45E2A179106}" type="datetime1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A71E0D-683B-4A1F-8DE6-6B862D2BE5BC}" type="datetime1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/>
            <a:fld id="{8C6B5B77-4519-43AE-B0BC-D3C0E1CB2607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4E6372C-68E2-48EE-8FFC-3194C0B2175E}" type="datetime1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C6B5B77-4519-43AE-B0BC-D3C0E1CB26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849DA8-0219-4F40-B7E7-DC57E544A58A}" type="datetime1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9E3CD2-D726-4576-854B-00EE6E68E50D}" type="datetime1">
              <a:rPr lang="en-US" smtClean="0"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8C33367-050D-442B-9CD9-9986D836F2CB}" type="datetime1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0C6F74A-650F-45CC-9940-A7DB263BE456}" type="datetime1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53DAA3-8A81-4019-AD20-4251F1052C39}" type="datetime1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04688C-8338-4204-BD80-6553E0825179}" type="datetime1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C6B5B77-4519-43AE-B0BC-D3C0E1CB2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2" descr="S:\ACSD\Jans\2011_styleguide\images\NEW CENSUS LOGO\USCENSUS_IDENTITY_SOLO_PMS194_2in_TM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43" y="6104736"/>
            <a:ext cx="1159376" cy="45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1C5696"/>
        </a:buClr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Priority List </a:t>
            </a:r>
            <a:r>
              <a:rPr lang="en-US" dirty="0"/>
              <a:t>of </a:t>
            </a:r>
            <a:r>
              <a:rPr lang="en-US" dirty="0" smtClean="0"/>
              <a:t>Issues Identified During Spectrum Testing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Peter D. Johnson</a:t>
            </a:r>
          </a:p>
          <a:p>
            <a:r>
              <a:rPr lang="en-US" dirty="0" smtClean="0"/>
              <a:t>U.S. Census Bureau</a:t>
            </a:r>
          </a:p>
          <a:p>
            <a:r>
              <a:rPr lang="en-US" dirty="0" smtClean="0"/>
              <a:t>UNAIDS Reference Group Meetings</a:t>
            </a:r>
          </a:p>
          <a:p>
            <a:r>
              <a:rPr lang="en-US" dirty="0" smtClean="0"/>
              <a:t>London September 2012</a:t>
            </a:r>
            <a:endParaRPr lang="en-US" dirty="0"/>
          </a:p>
        </p:txBody>
      </p:sp>
      <p:pic>
        <p:nvPicPr>
          <p:cNvPr id="1026" name="Picture 2" descr="S:\ACSD\Jans\2011_styleguide\images\NEW CENSUS LOGO\USCENSUS_IDENTITY_SOLO_PMS194_2in_T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43" y="6104736"/>
            <a:ext cx="1159376" cy="45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Age-Specific AIDS-only or Total Mortality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Selected measures of interest</a:t>
            </a:r>
          </a:p>
          <a:p>
            <a:pPr lvl="1"/>
            <a:r>
              <a:rPr lang="en-US" dirty="0" smtClean="0"/>
              <a:t>AIDS-only mortality rates (to add to projected non-AIDS mortality)</a:t>
            </a:r>
          </a:p>
          <a:p>
            <a:pPr lvl="1"/>
            <a:r>
              <a:rPr lang="en-US" dirty="0" smtClean="0"/>
              <a:t>IMR and 5q0 adjusted for AIDS deaths</a:t>
            </a:r>
          </a:p>
          <a:p>
            <a:pPr lvl="1"/>
            <a:r>
              <a:rPr lang="en-US" dirty="0" smtClean="0"/>
              <a:t>Full life tables adjusted for AIDS deaths (life expectancy at birth estimates seemed to be ok before)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46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Age-Specific AIDS-only or Total Mortality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method: Spectrum death separation factors for AIDS deaths</a:t>
            </a:r>
          </a:p>
          <a:p>
            <a:pPr lvl="1"/>
            <a:r>
              <a:rPr lang="en-US" dirty="0" smtClean="0"/>
              <a:t>Values for infants and young children (under 5) based on modeling of MTCT (without ART)</a:t>
            </a:r>
          </a:p>
          <a:p>
            <a:pPr lvl="1"/>
            <a:r>
              <a:rPr lang="en-US" dirty="0" smtClean="0"/>
              <a:t>Assumed to be 0.5 for ages 4+</a:t>
            </a:r>
          </a:p>
          <a:p>
            <a:pPr lvl="1"/>
            <a:r>
              <a:rPr lang="en-US" dirty="0" smtClean="0"/>
              <a:t>Will not generate negative deaths or rates for any Lexis triangle or square</a:t>
            </a:r>
          </a:p>
          <a:p>
            <a:pPr marL="57150" indent="0">
              <a:buNone/>
            </a:pPr>
            <a:r>
              <a:rPr lang="en-US" dirty="0" err="1" smtClean="0"/>
              <a:t>SpecSep</a:t>
            </a:r>
            <a:r>
              <a:rPr lang="en-US" dirty="0" smtClean="0"/>
              <a:t>(x) =[l(x)-L(x)]/[L(x-1)-L(x)]</a:t>
            </a:r>
          </a:p>
          <a:p>
            <a:pPr marL="57150" indent="0">
              <a:buNone/>
            </a:pPr>
            <a:r>
              <a:rPr lang="en-US" dirty="0"/>
              <a:t>	</a:t>
            </a:r>
            <a:r>
              <a:rPr lang="en-US" dirty="0" smtClean="0"/>
              <a:t>				=D’(x)/[D’(x)+D”(x-1)]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14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Correcting AIDS-Only Mx Values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43000"/>
            <a:ext cx="6392382" cy="538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04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Correcting AIDS-Only Mx Values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77" y="1151793"/>
            <a:ext cx="5785337" cy="4868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34708" y="2409092"/>
            <a:ext cx="355209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57150" indent="0">
              <a:buNone/>
            </a:pPr>
            <a:r>
              <a:rPr lang="en-US" dirty="0" err="1" smtClean="0"/>
              <a:t>SpecSep</a:t>
            </a:r>
            <a:r>
              <a:rPr lang="en-US" dirty="0" smtClean="0"/>
              <a:t>(1,2007) =</a:t>
            </a:r>
          </a:p>
          <a:p>
            <a:pPr marL="57150" indent="0">
              <a:buNone/>
            </a:pPr>
            <a:r>
              <a:rPr lang="en-US" dirty="0" smtClean="0"/>
              <a:t>D’(1,2007)/[</a:t>
            </a:r>
            <a:r>
              <a:rPr lang="en-US" dirty="0"/>
              <a:t>D</a:t>
            </a:r>
            <a:r>
              <a:rPr lang="en-US" dirty="0" smtClean="0"/>
              <a:t>’(</a:t>
            </a:r>
            <a:r>
              <a:rPr lang="en-US" dirty="0"/>
              <a:t>1,2007</a:t>
            </a:r>
            <a:r>
              <a:rPr lang="en-US" dirty="0" smtClean="0"/>
              <a:t>)+</a:t>
            </a:r>
            <a:r>
              <a:rPr lang="en-US" dirty="0"/>
              <a:t>D</a:t>
            </a:r>
            <a:r>
              <a:rPr lang="en-US" dirty="0" smtClean="0"/>
              <a:t>”(0,2007)]</a:t>
            </a:r>
          </a:p>
          <a:p>
            <a:pPr marL="57150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smtClean="0"/>
              <a:t>=</a:t>
            </a:r>
            <a:r>
              <a:rPr lang="en-US" dirty="0"/>
              <a:t>D’(1,2007</a:t>
            </a:r>
            <a:r>
              <a:rPr lang="en-US" dirty="0" smtClean="0"/>
              <a:t>)/S(1,2007)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6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Correcting AIDS-Only Mx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14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62662"/>
            <a:ext cx="7237350" cy="482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10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Correcting AIDS-Only Mx Values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15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61288"/>
            <a:ext cx="7242048" cy="482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25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Mother to Child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Addition of estimated need for PMTCT on Program Statistics is a good step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5" y="2645834"/>
            <a:ext cx="6077481" cy="3889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 flipH="1">
            <a:off x="7459124" y="6206068"/>
            <a:ext cx="728133" cy="2696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83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Mother to Child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 consistent in the use of the terms “</a:t>
            </a:r>
            <a:r>
              <a:rPr lang="en-US" dirty="0"/>
              <a:t>Number of HIV+ pregnant women</a:t>
            </a:r>
            <a:r>
              <a:rPr lang="en-US" dirty="0" smtClean="0"/>
              <a:t>” vs</a:t>
            </a:r>
            <a:r>
              <a:rPr lang="en-US" dirty="0"/>
              <a:t>. </a:t>
            </a:r>
            <a:r>
              <a:rPr lang="en-US" dirty="0" smtClean="0"/>
              <a:t>“Mothers </a:t>
            </a:r>
            <a:r>
              <a:rPr lang="en-US" dirty="0"/>
              <a:t>needing </a:t>
            </a:r>
            <a:r>
              <a:rPr lang="en-US" dirty="0" smtClean="0"/>
              <a:t>PMTCT.”</a:t>
            </a:r>
          </a:p>
          <a:p>
            <a:r>
              <a:rPr lang="en-US" dirty="0" smtClean="0"/>
              <a:t>Many countries seem to be projecting 100% PMTCT coverage by 2015: is this wishful thinking, a problem with Spectrum need computations, or misunderstanding of the inputs?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72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Mother to Child Transmission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55" y="1590675"/>
            <a:ext cx="8123237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1932" y="1219200"/>
            <a:ext cx="4097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“percent” to “coverage (percent)”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>
            <a:off x="4749799" y="1403866"/>
            <a:ext cx="1092201" cy="831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749799" y="1333500"/>
            <a:ext cx="1436159" cy="70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5958" y="1254383"/>
            <a:ext cx="20383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1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Mother to Child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9171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Consolidate from various locations to its own Results section:</a:t>
            </a:r>
          </a:p>
          <a:p>
            <a:pPr lvl="1"/>
            <a:r>
              <a:rPr lang="en-US" sz="2600" dirty="0" smtClean="0"/>
              <a:t>Number </a:t>
            </a:r>
            <a:r>
              <a:rPr lang="en-US" sz="2600" dirty="0"/>
              <a:t>of HIV+ pregnant women</a:t>
            </a:r>
          </a:p>
          <a:p>
            <a:pPr lvl="1"/>
            <a:r>
              <a:rPr lang="en-US" sz="2600" dirty="0" smtClean="0"/>
              <a:t>Mothers </a:t>
            </a:r>
            <a:r>
              <a:rPr lang="en-US" sz="2600" dirty="0"/>
              <a:t>needing PMTCT</a:t>
            </a:r>
          </a:p>
          <a:p>
            <a:pPr lvl="1"/>
            <a:r>
              <a:rPr lang="en-US" sz="2600" dirty="0" smtClean="0"/>
              <a:t>Mothers </a:t>
            </a:r>
            <a:r>
              <a:rPr lang="en-US" sz="2600" dirty="0"/>
              <a:t>receiving </a:t>
            </a:r>
            <a:r>
              <a:rPr lang="en-US" sz="2600" dirty="0" smtClean="0"/>
              <a:t>PMTCT</a:t>
            </a:r>
          </a:p>
          <a:p>
            <a:pPr lvl="1"/>
            <a:r>
              <a:rPr lang="en-US" sz="2600" dirty="0" smtClean="0"/>
              <a:t>PMTCT coverage rate (percent)</a:t>
            </a:r>
            <a:endParaRPr lang="en-US" sz="2600" dirty="0"/>
          </a:p>
          <a:p>
            <a:pPr lvl="1"/>
            <a:r>
              <a:rPr lang="en-US" sz="2600" dirty="0" smtClean="0"/>
              <a:t>MTCT </a:t>
            </a:r>
            <a:r>
              <a:rPr lang="en-US" sz="2600" dirty="0"/>
              <a:t>rate at 6 weeks</a:t>
            </a:r>
          </a:p>
          <a:p>
            <a:pPr lvl="1"/>
            <a:r>
              <a:rPr lang="en-US" sz="2600" dirty="0" smtClean="0"/>
              <a:t>MTCT </a:t>
            </a:r>
            <a:r>
              <a:rPr lang="en-US" sz="2600" dirty="0"/>
              <a:t>rate including breastfeeding</a:t>
            </a:r>
          </a:p>
          <a:p>
            <a:pPr lvl="1"/>
            <a:r>
              <a:rPr lang="en-US" sz="2600" dirty="0"/>
              <a:t>HIV+ pregnant women in need of </a:t>
            </a:r>
            <a:r>
              <a:rPr lang="en-US" sz="2600" dirty="0" smtClean="0"/>
              <a:t>treatment *</a:t>
            </a:r>
          </a:p>
          <a:p>
            <a:pPr lvl="1"/>
            <a:r>
              <a:rPr lang="en-US" sz="2600" dirty="0"/>
              <a:t>Number of AIDS deaths among pregnant </a:t>
            </a:r>
            <a:r>
              <a:rPr lang="en-US" sz="2600" dirty="0" smtClean="0"/>
              <a:t>women *</a:t>
            </a:r>
          </a:p>
          <a:p>
            <a:pPr marL="0" indent="0">
              <a:buNone/>
            </a:pPr>
            <a:r>
              <a:rPr lang="en-US" dirty="0" smtClean="0"/>
              <a:t>*How are these calculated? It seems they should be changed from “pregnant women” to “mothers.”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4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Covered: Part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310" y="1600200"/>
            <a:ext cx="8510954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Child to adult transitions  </a:t>
            </a:r>
            <a:r>
              <a:rPr lang="en-US" dirty="0" smtClean="0">
                <a:solidFill>
                  <a:srgbClr val="FF0000"/>
                </a:solidFill>
              </a:rPr>
              <a:t>FIXED</a:t>
            </a:r>
          </a:p>
          <a:p>
            <a:r>
              <a:rPr lang="en-US" dirty="0"/>
              <a:t>Age distribution of new </a:t>
            </a:r>
            <a:r>
              <a:rPr lang="en-US" dirty="0" smtClean="0"/>
              <a:t>infections </a:t>
            </a:r>
            <a:r>
              <a:rPr lang="en-US" dirty="0" smtClean="0">
                <a:solidFill>
                  <a:srgbClr val="FF0000"/>
                </a:solidFill>
              </a:rPr>
              <a:t>SESSIONS 4 &amp; 7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Correction of total and AIDS-only Mx and IMR and U5MR adjusted for AIDS deaths </a:t>
            </a:r>
            <a:r>
              <a:rPr lang="en-US" dirty="0" smtClean="0">
                <a:solidFill>
                  <a:srgbClr val="FF0000"/>
                </a:solidFill>
              </a:rPr>
              <a:t>IMPROVED METHOD</a:t>
            </a:r>
          </a:p>
          <a:p>
            <a:r>
              <a:rPr lang="en-US" dirty="0" smtClean="0"/>
              <a:t>How </a:t>
            </a:r>
            <a:r>
              <a:rPr lang="en-US" dirty="0"/>
              <a:t>to reduce discontinuities created by the 10-year bands of constant </a:t>
            </a:r>
            <a:r>
              <a:rPr lang="en-US" dirty="0" smtClean="0"/>
              <a:t>transition </a:t>
            </a:r>
            <a:r>
              <a:rPr lang="en-US" dirty="0" smtClean="0">
                <a:solidFill>
                  <a:srgbClr val="FF0000"/>
                </a:solidFill>
              </a:rPr>
              <a:t>SESSION 6</a:t>
            </a:r>
          </a:p>
          <a:p>
            <a:r>
              <a:rPr lang="en-US" dirty="0" smtClean="0"/>
              <a:t>Mother to child transmission (MTCT) </a:t>
            </a:r>
            <a:r>
              <a:rPr lang="en-US" dirty="0" smtClean="0">
                <a:solidFill>
                  <a:srgbClr val="FF0000"/>
                </a:solidFill>
              </a:rPr>
              <a:t>SESSIONS 8 &amp; 9</a:t>
            </a:r>
          </a:p>
          <a:p>
            <a:r>
              <a:rPr lang="en-US" dirty="0" smtClean="0"/>
              <a:t>Updated child model using </a:t>
            </a:r>
            <a:r>
              <a:rPr lang="en-US" dirty="0" err="1" smtClean="0"/>
              <a:t>IeDEA</a:t>
            </a:r>
            <a:r>
              <a:rPr lang="en-US" dirty="0" smtClean="0"/>
              <a:t> data </a:t>
            </a:r>
            <a:r>
              <a:rPr lang="en-US" dirty="0" smtClean="0">
                <a:solidFill>
                  <a:srgbClr val="FF0000"/>
                </a:solidFill>
              </a:rPr>
              <a:t>SESSION 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30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Child Model Using </a:t>
            </a:r>
            <a:r>
              <a:rPr lang="en-US" dirty="0" err="1"/>
              <a:t>IeDEA</a:t>
            </a:r>
            <a:r>
              <a:rPr lang="en-US" dirty="0"/>
              <a:t>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process to use duration categories:</a:t>
            </a:r>
          </a:p>
          <a:p>
            <a:pPr lvl="1"/>
            <a:r>
              <a:rPr lang="en-US" dirty="0" smtClean="0"/>
              <a:t>&lt; 6 </a:t>
            </a:r>
            <a:r>
              <a:rPr lang="en-US" dirty="0" err="1" smtClean="0"/>
              <a:t>mos</a:t>
            </a:r>
            <a:endParaRPr lang="en-US" dirty="0" smtClean="0"/>
          </a:p>
          <a:p>
            <a:pPr lvl="1"/>
            <a:r>
              <a:rPr lang="en-US" dirty="0" smtClean="0"/>
              <a:t>6-11 </a:t>
            </a:r>
            <a:r>
              <a:rPr lang="en-US" dirty="0" err="1" smtClean="0"/>
              <a:t>mos</a:t>
            </a:r>
            <a:endParaRPr lang="en-US" dirty="0" smtClean="0"/>
          </a:p>
          <a:p>
            <a:pPr lvl="1"/>
            <a:r>
              <a:rPr lang="en-US" dirty="0" smtClean="0"/>
              <a:t>12-23 </a:t>
            </a:r>
            <a:r>
              <a:rPr lang="en-US" dirty="0" err="1" smtClean="0"/>
              <a:t>mos</a:t>
            </a:r>
            <a:endParaRPr lang="en-US" dirty="0" smtClean="0"/>
          </a:p>
          <a:p>
            <a:pPr lvl="1"/>
            <a:r>
              <a:rPr lang="en-US" dirty="0" smtClean="0"/>
              <a:t>24 </a:t>
            </a:r>
            <a:r>
              <a:rPr lang="en-US" dirty="0" err="1" smtClean="0"/>
              <a:t>mos</a:t>
            </a:r>
            <a:r>
              <a:rPr lang="en-US" dirty="0" smtClean="0"/>
              <a:t> + </a:t>
            </a:r>
          </a:p>
          <a:p>
            <a:r>
              <a:rPr lang="en-US" dirty="0" smtClean="0"/>
              <a:t>Data broken down by CD4 %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4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Orphan Model: Fix or Drop?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used reverse of the infection-to-death curve, which assumes a stable epidemic</a:t>
            </a:r>
          </a:p>
          <a:p>
            <a:r>
              <a:rPr lang="en-US" dirty="0" smtClean="0"/>
              <a:t>Impact of ART (for both mothers and children)</a:t>
            </a:r>
          </a:p>
          <a:p>
            <a:r>
              <a:rPr lang="en-US" dirty="0" smtClean="0"/>
              <a:t>Try to compute more directly?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30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Detailed Tracking of Mothers and Children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for better estimation of orphans</a:t>
            </a:r>
          </a:p>
          <a:p>
            <a:r>
              <a:rPr lang="en-US" dirty="0" smtClean="0"/>
              <a:t>Have data to compute implied direct and indirect infant and child mortality</a:t>
            </a:r>
          </a:p>
          <a:p>
            <a:r>
              <a:rPr lang="en-US" dirty="0" smtClean="0"/>
              <a:t>Better tracking of breastfeeding transmission and timing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3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Error Trapping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the Exception log to always record, as appropriate, the year, sex, age, variable, offending value, corrected value</a:t>
            </a:r>
          </a:p>
          <a:p>
            <a:r>
              <a:rPr lang="en-US" dirty="0" smtClean="0"/>
              <a:t>Have different levels of errors, and if they are too severe, stop the projection and inform the user</a:t>
            </a:r>
          </a:p>
          <a:p>
            <a:r>
              <a:rPr lang="en-US" dirty="0" smtClean="0"/>
              <a:t>Have the exception log be part of the standard set of output files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5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 Log Outputs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06" y="1417638"/>
            <a:ext cx="4352925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06" y="3055205"/>
            <a:ext cx="6873387" cy="2957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07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and Flow Accounting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Make sure that no one is left behind</a:t>
            </a:r>
          </a:p>
          <a:p>
            <a:r>
              <a:rPr lang="en-US" dirty="0" smtClean="0"/>
              <a:t>Separate accounting by HIV status (uninfected, infected not on treatment, and on ART)</a:t>
            </a:r>
          </a:p>
          <a:p>
            <a:r>
              <a:rPr lang="en-US" dirty="0" smtClean="0"/>
              <a:t>Separate accounting for children (0-14) and adults (15+)</a:t>
            </a:r>
          </a:p>
          <a:p>
            <a:r>
              <a:rPr lang="en-US" dirty="0" smtClean="0"/>
              <a:t>Flows include: birth, migration, non-AIDS death, AIDS death, new infection, new ART, becoming adult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8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Stock and Flow </a:t>
            </a:r>
            <a:r>
              <a:rPr lang="en-US" sz="3600" dirty="0" smtClean="0"/>
              <a:t>Accounting: Children </a:t>
            </a:r>
            <a:br>
              <a:rPr lang="en-US" sz="3600" dirty="0" smtClean="0"/>
            </a:br>
            <a:r>
              <a:rPr lang="en-US" sz="3600" dirty="0" smtClean="0"/>
              <a:t>(2 </a:t>
            </a:r>
            <a:r>
              <a:rPr lang="en-US" sz="3600" dirty="0" smtClean="0"/>
              <a:t>out of 13 flows available)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44"/>
            <a:ext cx="2987040" cy="426883"/>
          </a:xfrm>
        </p:spPr>
        <p:txBody>
          <a:bodyPr/>
          <a:lstStyle/>
          <a:p>
            <a:pPr algn="r"/>
            <a:fld id="{8C6B5B77-4519-43AE-B0BC-D3C0E1CB2607}" type="slidenum">
              <a:rPr lang="en-US" sz="2400" smtClean="0"/>
              <a:pPr algn="r"/>
              <a:t>26</a:t>
            </a:fld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365539" y="1727196"/>
            <a:ext cx="1959994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Not infected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52780" y="3417324"/>
            <a:ext cx="2142074" cy="46166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Untreated HIV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50166" y="4986861"/>
            <a:ext cx="1955800" cy="539752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ART</a:t>
            </a:r>
            <a:endParaRPr lang="en-US" sz="2400" dirty="0"/>
          </a:p>
        </p:txBody>
      </p:sp>
      <p:cxnSp>
        <p:nvCxnSpPr>
          <p:cNvPr id="11" name="Straight Arrow Connector 10"/>
          <p:cNvCxnSpPr>
            <a:stCxn id="14" idx="6"/>
            <a:endCxn id="5" idx="1"/>
          </p:cNvCxnSpPr>
          <p:nvPr/>
        </p:nvCxnSpPr>
        <p:spPr>
          <a:xfrm flipV="1">
            <a:off x="2485389" y="1958029"/>
            <a:ext cx="880150" cy="24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65149" y="1496993"/>
            <a:ext cx="1920240" cy="970071"/>
          </a:xfrm>
          <a:prstGeom prst="ellipse">
            <a:avLst/>
          </a:prstGeom>
          <a:solidFill>
            <a:srgbClr val="00206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Births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87698" y="2299316"/>
            <a:ext cx="2062688" cy="78000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New infections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028008" y="2518396"/>
            <a:ext cx="2054890" cy="886025"/>
          </a:xfrm>
          <a:prstGeom prst="ellipse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Non-AIDS deaths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5" idx="2"/>
            <a:endCxn id="18" idx="7"/>
          </p:cNvCxnSpPr>
          <p:nvPr/>
        </p:nvCxnSpPr>
        <p:spPr>
          <a:xfrm flipH="1">
            <a:off x="3781966" y="2188861"/>
            <a:ext cx="563570" cy="4592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2"/>
            <a:endCxn id="41" idx="7"/>
          </p:cNvCxnSpPr>
          <p:nvPr/>
        </p:nvCxnSpPr>
        <p:spPr>
          <a:xfrm flipH="1">
            <a:off x="3582907" y="3878989"/>
            <a:ext cx="840910" cy="3634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40" idx="7"/>
          </p:cNvCxnSpPr>
          <p:nvPr/>
        </p:nvCxnSpPr>
        <p:spPr>
          <a:xfrm flipH="1">
            <a:off x="3582907" y="5526613"/>
            <a:ext cx="845159" cy="3685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49469" y="2533588"/>
            <a:ext cx="1830682" cy="770994"/>
          </a:xfrm>
          <a:prstGeom prst="ellipse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Migrants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/>
          <p:cNvCxnSpPr>
            <a:stCxn id="5" idx="1"/>
            <a:endCxn id="34" idx="7"/>
          </p:cNvCxnSpPr>
          <p:nvPr/>
        </p:nvCxnSpPr>
        <p:spPr>
          <a:xfrm flipH="1">
            <a:off x="1712054" y="1958029"/>
            <a:ext cx="1653485" cy="68846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7" idx="1"/>
            <a:endCxn id="33" idx="6"/>
          </p:cNvCxnSpPr>
          <p:nvPr/>
        </p:nvCxnSpPr>
        <p:spPr>
          <a:xfrm flipH="1">
            <a:off x="2127737" y="5256737"/>
            <a:ext cx="1322429" cy="6638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6" idx="1"/>
            <a:endCxn id="32" idx="6"/>
          </p:cNvCxnSpPr>
          <p:nvPr/>
        </p:nvCxnSpPr>
        <p:spPr>
          <a:xfrm flipH="1">
            <a:off x="1953064" y="3648157"/>
            <a:ext cx="1399716" cy="2733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4577266" y="4121161"/>
            <a:ext cx="2005643" cy="721654"/>
          </a:xfrm>
          <a:prstGeom prst="ellipse">
            <a:avLst/>
          </a:prstGeom>
          <a:pattFill prst="narHorz">
            <a:fgClr>
              <a:srgbClr val="7030A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New ART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6171256" y="2567670"/>
            <a:ext cx="1920240" cy="920246"/>
          </a:xfrm>
          <a:prstGeom prst="ellipse">
            <a:avLst/>
          </a:prstGeom>
          <a:pattFill prst="narHorz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AIDS deaths</a:t>
            </a:r>
          </a:p>
        </p:txBody>
      </p:sp>
      <p:cxnSp>
        <p:nvCxnSpPr>
          <p:cNvPr id="59" name="Straight Arrow Connector 58"/>
          <p:cNvCxnSpPr>
            <a:stCxn id="6" idx="3"/>
            <a:endCxn id="58" idx="2"/>
          </p:cNvCxnSpPr>
          <p:nvPr/>
        </p:nvCxnSpPr>
        <p:spPr>
          <a:xfrm flipV="1">
            <a:off x="5494854" y="3027793"/>
            <a:ext cx="676402" cy="6203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" idx="3"/>
            <a:endCxn id="68" idx="2"/>
          </p:cNvCxnSpPr>
          <p:nvPr/>
        </p:nvCxnSpPr>
        <p:spPr>
          <a:xfrm flipV="1">
            <a:off x="5325533" y="1911189"/>
            <a:ext cx="1227667" cy="468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67"/>
          <p:cNvSpPr/>
          <p:nvPr/>
        </p:nvSpPr>
        <p:spPr>
          <a:xfrm>
            <a:off x="6553200" y="1426153"/>
            <a:ext cx="1839142" cy="970071"/>
          </a:xfrm>
          <a:prstGeom prst="ellipse">
            <a:avLst/>
          </a:prstGeom>
          <a:pattFill prst="narHorz">
            <a:fgClr>
              <a:srgbClr val="92D05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Become adult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72" name="Straight Arrow Connector 71"/>
          <p:cNvCxnSpPr>
            <a:stCxn id="6" idx="3"/>
            <a:endCxn id="52" idx="2"/>
          </p:cNvCxnSpPr>
          <p:nvPr/>
        </p:nvCxnSpPr>
        <p:spPr>
          <a:xfrm>
            <a:off x="5494854" y="3648157"/>
            <a:ext cx="1352805" cy="3247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68" idx="6"/>
          </p:cNvCxnSpPr>
          <p:nvPr/>
        </p:nvCxnSpPr>
        <p:spPr>
          <a:xfrm flipV="1">
            <a:off x="8392342" y="1911188"/>
            <a:ext cx="29445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5" idx="2"/>
            <a:endCxn id="17" idx="1"/>
          </p:cNvCxnSpPr>
          <p:nvPr/>
        </p:nvCxnSpPr>
        <p:spPr>
          <a:xfrm>
            <a:off x="4345536" y="2188861"/>
            <a:ext cx="144236" cy="224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17" idx="4"/>
            <a:endCxn id="6" idx="0"/>
          </p:cNvCxnSpPr>
          <p:nvPr/>
        </p:nvCxnSpPr>
        <p:spPr>
          <a:xfrm flipH="1">
            <a:off x="4423817" y="3079323"/>
            <a:ext cx="795225" cy="3380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6" idx="3"/>
            <a:endCxn id="57" idx="0"/>
          </p:cNvCxnSpPr>
          <p:nvPr/>
        </p:nvCxnSpPr>
        <p:spPr>
          <a:xfrm>
            <a:off x="5494854" y="3648157"/>
            <a:ext cx="85234" cy="4730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57" idx="3"/>
            <a:endCxn id="7" idx="0"/>
          </p:cNvCxnSpPr>
          <p:nvPr/>
        </p:nvCxnSpPr>
        <p:spPr>
          <a:xfrm flipH="1">
            <a:off x="4428066" y="4737131"/>
            <a:ext cx="442920" cy="2497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122382" y="3561373"/>
            <a:ext cx="1830682" cy="720168"/>
          </a:xfrm>
          <a:prstGeom prst="ellipse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Migrants</a:t>
            </a:r>
          </a:p>
        </p:txBody>
      </p:sp>
      <p:sp>
        <p:nvSpPr>
          <p:cNvPr id="33" name="Oval 32"/>
          <p:cNvSpPr/>
          <p:nvPr/>
        </p:nvSpPr>
        <p:spPr>
          <a:xfrm>
            <a:off x="273029" y="4986861"/>
            <a:ext cx="1854708" cy="672526"/>
          </a:xfrm>
          <a:prstGeom prst="ellipse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Migrants</a:t>
            </a:r>
          </a:p>
        </p:txBody>
      </p:sp>
      <p:sp>
        <p:nvSpPr>
          <p:cNvPr id="40" name="Oval 39"/>
          <p:cNvSpPr/>
          <p:nvPr/>
        </p:nvSpPr>
        <p:spPr>
          <a:xfrm>
            <a:off x="1890346" y="5769130"/>
            <a:ext cx="1982958" cy="860328"/>
          </a:xfrm>
          <a:prstGeom prst="ellipse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Non-AIDS deaths</a:t>
            </a:r>
          </a:p>
        </p:txBody>
      </p:sp>
      <p:sp>
        <p:nvSpPr>
          <p:cNvPr id="41" name="Oval 40"/>
          <p:cNvSpPr/>
          <p:nvPr/>
        </p:nvSpPr>
        <p:spPr>
          <a:xfrm>
            <a:off x="1890346" y="4121161"/>
            <a:ext cx="1982958" cy="828007"/>
          </a:xfrm>
          <a:prstGeom prst="ellipse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Non-AIDS deaths</a:t>
            </a:r>
          </a:p>
        </p:txBody>
      </p:sp>
      <p:sp>
        <p:nvSpPr>
          <p:cNvPr id="52" name="Oval 51"/>
          <p:cNvSpPr/>
          <p:nvPr/>
        </p:nvSpPr>
        <p:spPr>
          <a:xfrm>
            <a:off x="6847659" y="3487916"/>
            <a:ext cx="1839142" cy="970071"/>
          </a:xfrm>
          <a:prstGeom prst="ellipse">
            <a:avLst/>
          </a:prstGeom>
          <a:pattFill prst="narHorz">
            <a:fgClr>
              <a:srgbClr val="92D05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Become adult</a:t>
            </a:r>
          </a:p>
        </p:txBody>
      </p:sp>
      <p:sp>
        <p:nvSpPr>
          <p:cNvPr id="55" name="Oval 54"/>
          <p:cNvSpPr/>
          <p:nvPr/>
        </p:nvSpPr>
        <p:spPr>
          <a:xfrm>
            <a:off x="5654620" y="5526611"/>
            <a:ext cx="1920240" cy="970071"/>
          </a:xfrm>
          <a:prstGeom prst="ellipse">
            <a:avLst/>
          </a:prstGeom>
          <a:pattFill prst="narHorz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AIDS deaths</a:t>
            </a:r>
          </a:p>
        </p:txBody>
      </p:sp>
      <p:cxnSp>
        <p:nvCxnSpPr>
          <p:cNvPr id="56" name="Straight Arrow Connector 55"/>
          <p:cNvCxnSpPr>
            <a:stCxn id="7" idx="2"/>
            <a:endCxn id="55" idx="2"/>
          </p:cNvCxnSpPr>
          <p:nvPr/>
        </p:nvCxnSpPr>
        <p:spPr>
          <a:xfrm>
            <a:off x="4428066" y="5526613"/>
            <a:ext cx="1235378" cy="485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6847659" y="4734007"/>
            <a:ext cx="1994332" cy="970071"/>
          </a:xfrm>
          <a:prstGeom prst="ellipse">
            <a:avLst/>
          </a:prstGeom>
          <a:pattFill prst="narHorz">
            <a:fgClr>
              <a:srgbClr val="92D05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Become adult</a:t>
            </a:r>
          </a:p>
        </p:txBody>
      </p:sp>
      <p:cxnSp>
        <p:nvCxnSpPr>
          <p:cNvPr id="70" name="Straight Arrow Connector 69"/>
          <p:cNvCxnSpPr>
            <a:stCxn id="7" idx="3"/>
            <a:endCxn id="67" idx="2"/>
          </p:cNvCxnSpPr>
          <p:nvPr/>
        </p:nvCxnSpPr>
        <p:spPr>
          <a:xfrm flipV="1">
            <a:off x="5405966" y="5219043"/>
            <a:ext cx="1441693" cy="376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52" idx="6"/>
          </p:cNvCxnSpPr>
          <p:nvPr/>
        </p:nvCxnSpPr>
        <p:spPr>
          <a:xfrm flipV="1">
            <a:off x="8686801" y="3972951"/>
            <a:ext cx="310378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67" idx="6"/>
          </p:cNvCxnSpPr>
          <p:nvPr/>
        </p:nvCxnSpPr>
        <p:spPr>
          <a:xfrm flipV="1">
            <a:off x="8841991" y="5219042"/>
            <a:ext cx="302009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04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Stock and Flow </a:t>
            </a:r>
            <a:r>
              <a:rPr lang="en-US" sz="3600" dirty="0" smtClean="0"/>
              <a:t>Accounting: Adults</a:t>
            </a:r>
            <a:br>
              <a:rPr lang="en-US" sz="3600" dirty="0" smtClean="0"/>
            </a:br>
            <a:r>
              <a:rPr lang="en-US" sz="3600" dirty="0" smtClean="0"/>
              <a:t>(3 out of 13 flows available)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z="2400" smtClean="0"/>
              <a:pPr algn="r"/>
              <a:t>27</a:t>
            </a:fld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13146" y="1391267"/>
            <a:ext cx="2080888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Not infected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898627" y="3369243"/>
            <a:ext cx="1679974" cy="83099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Untreated HIV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0167" y="5080002"/>
            <a:ext cx="1397000" cy="46166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ART</a:t>
            </a:r>
            <a:endParaRPr lang="en-US" sz="2400" dirty="0"/>
          </a:p>
        </p:txBody>
      </p:sp>
      <p:cxnSp>
        <p:nvCxnSpPr>
          <p:cNvPr id="11" name="Straight Arrow Connector 10"/>
          <p:cNvCxnSpPr>
            <a:stCxn id="14" idx="6"/>
            <a:endCxn id="5" idx="1"/>
          </p:cNvCxnSpPr>
          <p:nvPr/>
        </p:nvCxnSpPr>
        <p:spPr>
          <a:xfrm flipV="1">
            <a:off x="2192868" y="1622100"/>
            <a:ext cx="3020278" cy="8171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94844" y="2093755"/>
            <a:ext cx="2098024" cy="690902"/>
          </a:xfrm>
          <a:prstGeom prst="ellipse">
            <a:avLst/>
          </a:prstGeom>
          <a:pattFill prst="narHorz">
            <a:fgClr>
              <a:srgbClr val="92D05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Become adults</a:t>
            </a:r>
          </a:p>
        </p:txBody>
      </p:sp>
      <p:sp>
        <p:nvSpPr>
          <p:cNvPr id="17" name="Oval 16"/>
          <p:cNvSpPr/>
          <p:nvPr/>
        </p:nvSpPr>
        <p:spPr>
          <a:xfrm>
            <a:off x="5738614" y="2273501"/>
            <a:ext cx="2104618" cy="82973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New infections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350723" y="4033794"/>
            <a:ext cx="2068878" cy="829733"/>
          </a:xfrm>
          <a:prstGeom prst="ellipse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Non-AIDS deaths</a:t>
            </a:r>
          </a:p>
        </p:txBody>
      </p:sp>
      <p:cxnSp>
        <p:nvCxnSpPr>
          <p:cNvPr id="19" name="Straight Arrow Connector 18"/>
          <p:cNvCxnSpPr>
            <a:stCxn id="5" idx="2"/>
            <a:endCxn id="61" idx="6"/>
          </p:cNvCxnSpPr>
          <p:nvPr/>
        </p:nvCxnSpPr>
        <p:spPr>
          <a:xfrm flipH="1">
            <a:off x="5400676" y="1852932"/>
            <a:ext cx="852914" cy="5038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6" idx="1"/>
            <a:endCxn id="18" idx="6"/>
          </p:cNvCxnSpPr>
          <p:nvPr/>
        </p:nvCxnSpPr>
        <p:spPr>
          <a:xfrm flipH="1">
            <a:off x="4419601" y="3784742"/>
            <a:ext cx="479026" cy="6639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60" idx="7"/>
          </p:cNvCxnSpPr>
          <p:nvPr/>
        </p:nvCxnSpPr>
        <p:spPr>
          <a:xfrm flipH="1">
            <a:off x="5289541" y="5541667"/>
            <a:ext cx="129126" cy="3037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352589" y="2952008"/>
            <a:ext cx="1873579" cy="708221"/>
          </a:xfrm>
          <a:prstGeom prst="ellipse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Migrants</a:t>
            </a:r>
          </a:p>
        </p:txBody>
      </p:sp>
      <p:cxnSp>
        <p:nvCxnSpPr>
          <p:cNvPr id="35" name="Straight Arrow Connector 34"/>
          <p:cNvCxnSpPr>
            <a:stCxn id="5" idx="1"/>
            <a:endCxn id="53" idx="6"/>
          </p:cNvCxnSpPr>
          <p:nvPr/>
        </p:nvCxnSpPr>
        <p:spPr>
          <a:xfrm flipH="1">
            <a:off x="3148501" y="1622100"/>
            <a:ext cx="2064645" cy="17299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7" idx="1"/>
            <a:endCxn id="54" idx="6"/>
          </p:cNvCxnSpPr>
          <p:nvPr/>
        </p:nvCxnSpPr>
        <p:spPr>
          <a:xfrm flipH="1">
            <a:off x="3578469" y="5310835"/>
            <a:ext cx="1141698" cy="534602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6" idx="0"/>
            <a:endCxn id="34" idx="6"/>
          </p:cNvCxnSpPr>
          <p:nvPr/>
        </p:nvCxnSpPr>
        <p:spPr>
          <a:xfrm flipH="1" flipV="1">
            <a:off x="3226168" y="3306119"/>
            <a:ext cx="2512446" cy="6312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5955241" y="4290646"/>
            <a:ext cx="2010590" cy="649081"/>
          </a:xfrm>
          <a:prstGeom prst="ellipse">
            <a:avLst/>
          </a:prstGeom>
          <a:pattFill prst="narHorz">
            <a:fgClr>
              <a:srgbClr val="7030A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New ART</a:t>
            </a:r>
          </a:p>
        </p:txBody>
      </p:sp>
      <p:sp>
        <p:nvSpPr>
          <p:cNvPr id="58" name="Oval 57"/>
          <p:cNvSpPr/>
          <p:nvPr/>
        </p:nvSpPr>
        <p:spPr>
          <a:xfrm>
            <a:off x="7442201" y="3306119"/>
            <a:ext cx="1605083" cy="82973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AIDS deaths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9" name="Straight Arrow Connector 58"/>
          <p:cNvCxnSpPr>
            <a:stCxn id="6" idx="3"/>
            <a:endCxn id="58" idx="2"/>
          </p:cNvCxnSpPr>
          <p:nvPr/>
        </p:nvCxnSpPr>
        <p:spPr>
          <a:xfrm flipV="1">
            <a:off x="6578601" y="3720986"/>
            <a:ext cx="863600" cy="637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30" idx="6"/>
            <a:endCxn id="6" idx="1"/>
          </p:cNvCxnSpPr>
          <p:nvPr/>
        </p:nvCxnSpPr>
        <p:spPr>
          <a:xfrm flipV="1">
            <a:off x="2096356" y="3784742"/>
            <a:ext cx="2802271" cy="1860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7" idx="2"/>
            <a:endCxn id="47" idx="2"/>
          </p:cNvCxnSpPr>
          <p:nvPr/>
        </p:nvCxnSpPr>
        <p:spPr>
          <a:xfrm>
            <a:off x="5418667" y="5541667"/>
            <a:ext cx="1875367" cy="45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5" idx="2"/>
            <a:endCxn id="17" idx="0"/>
          </p:cNvCxnSpPr>
          <p:nvPr/>
        </p:nvCxnSpPr>
        <p:spPr>
          <a:xfrm>
            <a:off x="6253590" y="1852932"/>
            <a:ext cx="537333" cy="42056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17" idx="4"/>
            <a:endCxn id="6" idx="0"/>
          </p:cNvCxnSpPr>
          <p:nvPr/>
        </p:nvCxnSpPr>
        <p:spPr>
          <a:xfrm flipH="1">
            <a:off x="5738614" y="3103234"/>
            <a:ext cx="1052309" cy="2660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6" idx="2"/>
            <a:endCxn id="57" idx="1"/>
          </p:cNvCxnSpPr>
          <p:nvPr/>
        </p:nvCxnSpPr>
        <p:spPr>
          <a:xfrm>
            <a:off x="5738614" y="4200240"/>
            <a:ext cx="511071" cy="185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57" idx="4"/>
            <a:endCxn id="7" idx="3"/>
          </p:cNvCxnSpPr>
          <p:nvPr/>
        </p:nvCxnSpPr>
        <p:spPr>
          <a:xfrm flipH="1">
            <a:off x="6117167" y="4939727"/>
            <a:ext cx="843369" cy="3711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31" idx="6"/>
            <a:endCxn id="7" idx="1"/>
          </p:cNvCxnSpPr>
          <p:nvPr/>
        </p:nvCxnSpPr>
        <p:spPr>
          <a:xfrm>
            <a:off x="2192868" y="5207459"/>
            <a:ext cx="2527299" cy="1033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91355" y="3555969"/>
            <a:ext cx="1905001" cy="829733"/>
          </a:xfrm>
          <a:prstGeom prst="ellipse">
            <a:avLst/>
          </a:prstGeom>
          <a:pattFill prst="narHorz">
            <a:fgClr>
              <a:srgbClr val="92D05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Become adults</a:t>
            </a:r>
          </a:p>
        </p:txBody>
      </p:sp>
      <p:sp>
        <p:nvSpPr>
          <p:cNvPr id="31" name="Oval 30"/>
          <p:cNvSpPr/>
          <p:nvPr/>
        </p:nvSpPr>
        <p:spPr>
          <a:xfrm>
            <a:off x="378069" y="4792592"/>
            <a:ext cx="1814799" cy="829733"/>
          </a:xfrm>
          <a:prstGeom prst="ellipse">
            <a:avLst/>
          </a:prstGeom>
          <a:pattFill prst="narHorz">
            <a:fgClr>
              <a:srgbClr val="92D05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Become adults</a:t>
            </a:r>
          </a:p>
        </p:txBody>
      </p:sp>
      <p:sp>
        <p:nvSpPr>
          <p:cNvPr id="47" name="Oval 46"/>
          <p:cNvSpPr/>
          <p:nvPr/>
        </p:nvSpPr>
        <p:spPr>
          <a:xfrm>
            <a:off x="7294034" y="5172650"/>
            <a:ext cx="1580092" cy="82973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AIDS deaths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1140603" y="1467711"/>
            <a:ext cx="2007898" cy="654757"/>
          </a:xfrm>
          <a:prstGeom prst="ellipse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Migrants</a:t>
            </a:r>
          </a:p>
        </p:txBody>
      </p:sp>
      <p:sp>
        <p:nvSpPr>
          <p:cNvPr id="54" name="Oval 53"/>
          <p:cNvSpPr/>
          <p:nvPr/>
        </p:nvSpPr>
        <p:spPr>
          <a:xfrm>
            <a:off x="1684871" y="5476737"/>
            <a:ext cx="1893598" cy="737399"/>
          </a:xfrm>
          <a:prstGeom prst="ellipse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Migrants</a:t>
            </a:r>
          </a:p>
        </p:txBody>
      </p:sp>
      <p:sp>
        <p:nvSpPr>
          <p:cNvPr id="60" name="Oval 59"/>
          <p:cNvSpPr/>
          <p:nvPr/>
        </p:nvSpPr>
        <p:spPr>
          <a:xfrm>
            <a:off x="3578469" y="5723925"/>
            <a:ext cx="2004645" cy="829733"/>
          </a:xfrm>
          <a:prstGeom prst="ellipse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Non-AIDS deaths</a:t>
            </a:r>
          </a:p>
        </p:txBody>
      </p:sp>
      <p:sp>
        <p:nvSpPr>
          <p:cNvPr id="61" name="Oval 60"/>
          <p:cNvSpPr/>
          <p:nvPr/>
        </p:nvSpPr>
        <p:spPr>
          <a:xfrm>
            <a:off x="3438525" y="1941896"/>
            <a:ext cx="1962151" cy="829733"/>
          </a:xfrm>
          <a:prstGeom prst="ellipse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Non-AIDS deaths</a:t>
            </a:r>
          </a:p>
        </p:txBody>
      </p:sp>
    </p:spTree>
    <p:extLst>
      <p:ext uri="{BB962C8B-B14F-4D97-AF65-F5344CB8AC3E}">
        <p14:creationId xmlns:p14="http://schemas.microsoft.com/office/powerpoint/2010/main" val="79642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Imbalance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860" y="1417638"/>
            <a:ext cx="6193129" cy="466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35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Imbalance by Age (thanks to Kirill Andreev UNPOP)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29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1" y="1703143"/>
            <a:ext cx="8298568" cy="356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4254" y="5539154"/>
            <a:ext cx="75701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South Africa with no migration.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04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Covered: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Orphan model: correct it or drop it </a:t>
            </a:r>
            <a:r>
              <a:rPr lang="en-US" dirty="0" smtClean="0">
                <a:solidFill>
                  <a:srgbClr val="FF0000"/>
                </a:solidFill>
              </a:rPr>
              <a:t>???</a:t>
            </a:r>
          </a:p>
          <a:p>
            <a:r>
              <a:rPr lang="en-US" dirty="0" smtClean="0"/>
              <a:t>Detailed tracking of HIV mother-child units </a:t>
            </a:r>
            <a:r>
              <a:rPr lang="en-US" dirty="0" smtClean="0">
                <a:solidFill>
                  <a:srgbClr val="FF0000"/>
                </a:solidFill>
              </a:rPr>
              <a:t>???</a:t>
            </a:r>
          </a:p>
          <a:p>
            <a:r>
              <a:rPr lang="en-US" dirty="0" smtClean="0"/>
              <a:t>Improved error trapping, with consistent information and notification of user </a:t>
            </a:r>
            <a:r>
              <a:rPr lang="en-US" dirty="0" smtClean="0">
                <a:solidFill>
                  <a:srgbClr val="FF0000"/>
                </a:solidFill>
              </a:rPr>
              <a:t>STILL MINIMAL</a:t>
            </a:r>
          </a:p>
          <a:p>
            <a:r>
              <a:rPr lang="en-US" dirty="0" smtClean="0"/>
              <a:t>Stock and flow accounting system </a:t>
            </a:r>
            <a:r>
              <a:rPr lang="en-US" dirty="0">
                <a:solidFill>
                  <a:srgbClr val="FF0000"/>
                </a:solidFill>
              </a:rPr>
              <a:t>STILL DEMOGRAPHIC BALANCE </a:t>
            </a:r>
            <a:r>
              <a:rPr lang="en-US" dirty="0" smtClean="0">
                <a:solidFill>
                  <a:srgbClr val="FF0000"/>
                </a:solidFill>
              </a:rPr>
              <a:t>PROBLEMS </a:t>
            </a:r>
          </a:p>
          <a:p>
            <a:r>
              <a:rPr lang="en-US" dirty="0" smtClean="0"/>
              <a:t>Interface issues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61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Interface Issues: Consistency of Table Titles and Categories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7872837"/>
              </p:ext>
            </p:extLst>
          </p:nvPr>
        </p:nvGraphicFramePr>
        <p:xfrm>
          <a:off x="3390900" y="1958181"/>
          <a:ext cx="2362200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5611"/>
                <a:gridCol w="162658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Module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Results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 population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New infections by age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Configure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New infections by age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Table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Incidence by age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Module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AIM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Results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 population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HIV Age Distribution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Configure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HIV Age Distribution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Table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HIV Age Distribution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Module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DemProj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Results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Age Groups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Menu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All Age Groups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Configure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All Age Groups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Table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Population by age and sex</a:t>
                      </a:r>
                      <a:endParaRPr lang="en-US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30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62346" y="4134534"/>
            <a:ext cx="156503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Inconsistent categories</a:t>
            </a:r>
          </a:p>
        </p:txBody>
      </p:sp>
      <p:cxnSp>
        <p:nvCxnSpPr>
          <p:cNvPr id="8" name="Elbow Connector 7"/>
          <p:cNvCxnSpPr>
            <a:stCxn id="6" idx="0"/>
          </p:cNvCxnSpPr>
          <p:nvPr/>
        </p:nvCxnSpPr>
        <p:spPr>
          <a:xfrm rot="16200000" flipV="1">
            <a:off x="5977694" y="2867366"/>
            <a:ext cx="389012" cy="214532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6" idx="2"/>
          </p:cNvCxnSpPr>
          <p:nvPr/>
        </p:nvCxnSpPr>
        <p:spPr>
          <a:xfrm rot="5400000">
            <a:off x="5889771" y="3762033"/>
            <a:ext cx="336258" cy="237392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49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Interface Issues: Order of Data by Sex in Tables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824014"/>
              </p:ext>
            </p:extLst>
          </p:nvPr>
        </p:nvGraphicFramePr>
        <p:xfrm>
          <a:off x="1688611" y="1581577"/>
          <a:ext cx="5626101" cy="4652010"/>
        </p:xfrm>
        <a:graphic>
          <a:graphicData uri="http://schemas.openxmlformats.org/drawingml/2006/table">
            <a:tbl>
              <a:tblPr/>
              <a:tblGrid>
                <a:gridCol w="1964367"/>
                <a:gridCol w="610289"/>
                <a:gridCol w="610289"/>
                <a:gridCol w="610289"/>
                <a:gridCol w="610289"/>
                <a:gridCol w="610289"/>
                <a:gridCol w="610289"/>
              </a:tblGrid>
              <a:tr h="19050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 most summary tables with data by sex, the order is as shown here (T/M/F):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HIV population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Except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Life Expectancy and  Immigration in the Demographic Summary Table: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Summary Demographic Indicators  - (Total) (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Male+Female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Mortality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Male 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47.8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48.9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49.2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Female 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52.3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Total 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49.5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50.9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Immigration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1,676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2,279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2,357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1,909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1,461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Female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1,867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2,514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2,591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2,099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1,606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3,542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4,793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4,948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4,008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3,067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95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Interface Issues: “Copy all” from Input Parameter Tables Leaves Off Important Information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32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47" y="1735717"/>
            <a:ext cx="4838700" cy="264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646" y="4526207"/>
            <a:ext cx="305752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eft Arrow 6"/>
          <p:cNvSpPr/>
          <p:nvPr/>
        </p:nvSpPr>
        <p:spPr>
          <a:xfrm>
            <a:off x="5848347" y="1230923"/>
            <a:ext cx="2910253" cy="1257297"/>
          </a:xfrm>
          <a:prstGeom prst="leftArrow">
            <a:avLst>
              <a:gd name="adj1" fmla="val 42135"/>
              <a:gd name="adj2" fmla="val 50562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Missing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this key title information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39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Interface Issues: Single Age Output Not Working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33</a:t>
            </a:fld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6" y="1489363"/>
            <a:ext cx="5503252" cy="43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59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Child to Adult </a:t>
            </a:r>
            <a:r>
              <a:rPr lang="en-US" dirty="0" smtClean="0"/>
              <a:t>Transition—Old Version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1517650"/>
            <a:ext cx="5840413" cy="38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50733" y="2921000"/>
            <a:ext cx="11260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Age 14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148667" y="3290332"/>
            <a:ext cx="165099" cy="6382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45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Child to Adult </a:t>
            </a:r>
            <a:r>
              <a:rPr lang="en-US" dirty="0" smtClean="0"/>
              <a:t>Transition--</a:t>
            </a:r>
            <a:r>
              <a:rPr lang="en-US" dirty="0" smtClean="0">
                <a:solidFill>
                  <a:srgbClr val="FF0000"/>
                </a:solidFill>
              </a:rPr>
              <a:t>Fixed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1517650"/>
            <a:ext cx="5840413" cy="382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25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 Distribution of New Infections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Need to modify procedure that splits new infections into single years of age to get true zeros if 5-year group is zero </a:t>
            </a:r>
            <a:r>
              <a:rPr lang="en-US" dirty="0" smtClean="0">
                <a:solidFill>
                  <a:srgbClr val="FF0000"/>
                </a:solidFill>
              </a:rPr>
              <a:t>PROGRESS?</a:t>
            </a:r>
          </a:p>
          <a:p>
            <a:r>
              <a:rPr lang="en-US" dirty="0" smtClean="0"/>
              <a:t>Do we believe the new patterns (especially the spikes at older ages)? </a:t>
            </a:r>
            <a:r>
              <a:rPr lang="en-US" dirty="0" smtClean="0">
                <a:solidFill>
                  <a:srgbClr val="FF0000"/>
                </a:solidFill>
              </a:rPr>
              <a:t>SESSIONS 4 &amp; 7</a:t>
            </a:r>
          </a:p>
          <a:p>
            <a:r>
              <a:rPr lang="en-US" dirty="0" smtClean="0"/>
              <a:t>Should the patterns be of numbers of new infections (as currently) or of incidence rates? </a:t>
            </a:r>
            <a:r>
              <a:rPr lang="en-US" dirty="0">
                <a:solidFill>
                  <a:srgbClr val="FF0000"/>
                </a:solidFill>
              </a:rPr>
              <a:t>SESSIONS 4 &amp; </a:t>
            </a:r>
            <a:r>
              <a:rPr lang="en-US" dirty="0" smtClean="0">
                <a:solidFill>
                  <a:srgbClr val="FF0000"/>
                </a:solidFill>
              </a:rPr>
              <a:t>7?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25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13" y="800099"/>
            <a:ext cx="8515185" cy="5257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53"/>
            <a:ext cx="8229600" cy="613385"/>
          </a:xfrm>
        </p:spPr>
        <p:txBody>
          <a:bodyPr>
            <a:normAutofit fontScale="90000"/>
          </a:bodyPr>
          <a:lstStyle/>
          <a:p>
            <a:r>
              <a:rPr lang="en-US" dirty="0"/>
              <a:t>Age Distribution of New Infections</a:t>
            </a:r>
          </a:p>
        </p:txBody>
      </p:sp>
      <p:sp>
        <p:nvSpPr>
          <p:cNvPr id="5" name="Down Arrow 4"/>
          <p:cNvSpPr/>
          <p:nvPr/>
        </p:nvSpPr>
        <p:spPr>
          <a:xfrm>
            <a:off x="3928534" y="3777239"/>
            <a:ext cx="338666" cy="4233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640386" y="3700910"/>
            <a:ext cx="338666" cy="4233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29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Using Age Pattern of New Infection Numbers Results in Peak Incidence Rate at Older ages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8C6B5B77-4519-43AE-B0BC-D3C0E1CB2607}" type="slidenum">
              <a:rPr lang="en-US" smtClean="0"/>
              <a:pPr algn="r"/>
              <a:t>8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16" y="1240366"/>
            <a:ext cx="7781192" cy="481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>
            <a:off x="3955563" y="3435663"/>
            <a:ext cx="338666" cy="4233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640711" y="2256170"/>
            <a:ext cx="338666" cy="42333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93406"/>
            <a:ext cx="8381260" cy="1054394"/>
          </a:xfrm>
        </p:spPr>
        <p:txBody>
          <a:bodyPr>
            <a:normAutofit fontScale="90000"/>
          </a:bodyPr>
          <a:lstStyle/>
          <a:p>
            <a:pPr defTabSz="912813" fontAlgn="base">
              <a:spcAft>
                <a:spcPct val="0"/>
              </a:spcAft>
            </a:pPr>
            <a:r>
              <a:rPr lang="en-US" cap="none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cap="none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US" sz="4400" cap="none" dirty="0">
                <a:solidFill>
                  <a:schemeClr val="tx1"/>
                </a:solidFill>
              </a:rPr>
              <a:t>HIV </a:t>
            </a:r>
            <a:r>
              <a:rPr lang="en-US" sz="4400" cap="none" dirty="0" smtClean="0">
                <a:solidFill>
                  <a:schemeClr val="tx1"/>
                </a:solidFill>
              </a:rPr>
              <a:t>Incidence in Swaziland by Age and Sex </a:t>
            </a:r>
            <a:r>
              <a:rPr lang="en-US" sz="4400" cap="none" dirty="0">
                <a:solidFill>
                  <a:schemeClr val="tx1"/>
                </a:solidFill>
              </a:rPr>
              <a:t/>
            </a:r>
            <a:br>
              <a:rPr lang="en-US" sz="4400" cap="none" dirty="0">
                <a:solidFill>
                  <a:schemeClr val="tx1"/>
                </a:solidFill>
              </a:rPr>
            </a:br>
            <a:endParaRPr lang="en-US" sz="4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BA57077-13D3-4106-B262-5FC4FB9B13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r"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8808953"/>
              </p:ext>
            </p:extLst>
          </p:nvPr>
        </p:nvGraphicFramePr>
        <p:xfrm>
          <a:off x="4582886" y="1447800"/>
          <a:ext cx="4315074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184712"/>
              </p:ext>
            </p:extLst>
          </p:nvPr>
        </p:nvGraphicFramePr>
        <p:xfrm>
          <a:off x="152400" y="1447800"/>
          <a:ext cx="4238625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ight Arrow 7"/>
          <p:cNvSpPr/>
          <p:nvPr/>
        </p:nvSpPr>
        <p:spPr>
          <a:xfrm rot="1020000">
            <a:off x="1143001" y="3800827"/>
            <a:ext cx="1524000" cy="457200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92D050">
              <a:alpha val="37000"/>
            </a:srgb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3.12% in men aged 30-34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9660000" flipV="1">
            <a:off x="6103955" y="3299165"/>
            <a:ext cx="1638300" cy="532263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92D050">
              <a:alpha val="37000"/>
            </a:srgbClr>
          </a:solidFill>
          <a:ln>
            <a:solidFill>
              <a:srgbClr val="00B050">
                <a:alpha val="60000"/>
              </a:srgb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4.17% in women aged 20-24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rot="-1020000" flipH="1">
            <a:off x="7498763" y="3314410"/>
            <a:ext cx="1600200" cy="547237"/>
          </a:xfrm>
          <a:prstGeom prst="rightArrow">
            <a:avLst>
              <a:gd name="adj1" fmla="val 100000"/>
              <a:gd name="adj2" fmla="val 50000"/>
            </a:avLst>
          </a:prstGeom>
          <a:solidFill>
            <a:srgbClr val="92D050">
              <a:alpha val="37000"/>
            </a:srgbClr>
          </a:solidFill>
          <a:ln>
            <a:solidFill>
              <a:srgbClr val="92D050">
                <a:alpha val="60000"/>
              </a:srgb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4.09% in women aged 35-39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5562600" y="1764193"/>
            <a:ext cx="3124200" cy="38100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(All ages = 3.14, CI 2.63-3.74) 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696915" y="6286500"/>
            <a:ext cx="6374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Source: J.B. Reed, et al. 2012. Estimating </a:t>
            </a:r>
            <a:r>
              <a:rPr lang="en-US" sz="1000" dirty="0"/>
              <a:t>national HIV incidence from directly observed </a:t>
            </a:r>
            <a:r>
              <a:rPr lang="en-US" sz="1000" dirty="0" err="1"/>
              <a:t>seroconversions</a:t>
            </a:r>
            <a:r>
              <a:rPr lang="en-US" sz="1000" dirty="0"/>
              <a:t> in the Swaziland HIV Incidence Measurement Survey (SHIMS) longitudinal </a:t>
            </a:r>
            <a:r>
              <a:rPr lang="en-US" sz="1000" dirty="0" smtClean="0"/>
              <a:t>cohort. 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1109460" y="2394652"/>
            <a:ext cx="289983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Males: second peak at 40-44 (but no data &gt;=50)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89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General</Template>
  <TotalTime>1173</TotalTime>
  <Words>1242</Words>
  <Application>Microsoft Office PowerPoint</Application>
  <PresentationFormat>On-screen Show (4:3)</PresentationFormat>
  <Paragraphs>308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General</vt:lpstr>
      <vt:lpstr>Priority List of Issues Identified During Spectrum Testing </vt:lpstr>
      <vt:lpstr>Topics Covered: Part 1</vt:lpstr>
      <vt:lpstr>Topics Covered: Part 2</vt:lpstr>
      <vt:lpstr>Child to Adult Transition—Old Version</vt:lpstr>
      <vt:lpstr>Child to Adult Transition--Fixed</vt:lpstr>
      <vt:lpstr>Age Distribution of New Infections</vt:lpstr>
      <vt:lpstr>Age Distribution of New Infections</vt:lpstr>
      <vt:lpstr>Using Age Pattern of New Infection Numbers Results in Peak Incidence Rate at Older ages</vt:lpstr>
      <vt:lpstr> HIV Incidence in Swaziland by Age and Sex  </vt:lpstr>
      <vt:lpstr>Creating Age-Specific AIDS-only or Total Mortality Measures</vt:lpstr>
      <vt:lpstr>Creating Age-Specific AIDS-only or Total Mortality Measures</vt:lpstr>
      <vt:lpstr>Correcting AIDS-Only Mx Values</vt:lpstr>
      <vt:lpstr>Correcting AIDS-Only Mx Values</vt:lpstr>
      <vt:lpstr>Correcting AIDS-Only Mx Values</vt:lpstr>
      <vt:lpstr>Correcting AIDS-Only Mx Values</vt:lpstr>
      <vt:lpstr>Mother to Child Transmission</vt:lpstr>
      <vt:lpstr>Mother to Child Transmission</vt:lpstr>
      <vt:lpstr>Mother to Child Transmission</vt:lpstr>
      <vt:lpstr>Mother to Child Transmission</vt:lpstr>
      <vt:lpstr>Child Model Using IeDEA Data</vt:lpstr>
      <vt:lpstr>Orphan Model: Fix or Drop?</vt:lpstr>
      <vt:lpstr>Detailed Tracking of Mothers and Children</vt:lpstr>
      <vt:lpstr>Improved Error Trapping</vt:lpstr>
      <vt:lpstr>Exception Log Outputs</vt:lpstr>
      <vt:lpstr>Stock and Flow Accounting</vt:lpstr>
      <vt:lpstr>Stock and Flow Accounting: Children  (2 out of 13 flows available)</vt:lpstr>
      <vt:lpstr>Stock and Flow Accounting: Adults (3 out of 13 flows available)</vt:lpstr>
      <vt:lpstr>Population Imbalance</vt:lpstr>
      <vt:lpstr>Population Imbalance by Age (thanks to Kirill Andreev UNPOP)</vt:lpstr>
      <vt:lpstr>Interface Issues: Consistency of Table Titles and Categories</vt:lpstr>
      <vt:lpstr>Interface Issues: Order of Data by Sex in Tables</vt:lpstr>
      <vt:lpstr>Interface Issues: “Copy all” from Input Parameter Tables Leaves Off Important Information</vt:lpstr>
      <vt:lpstr>Interface Issues: Single Age Output Not Working</vt:lpstr>
    </vt:vector>
  </TitlesOfParts>
  <Company>U.S. Department of Commerce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Priority list of issues identified during model testing </dc:title>
  <dc:creator>johns026</dc:creator>
  <cp:lastModifiedBy>Windows User</cp:lastModifiedBy>
  <cp:revision>54</cp:revision>
  <cp:lastPrinted>2012-03-30T17:10:21Z</cp:lastPrinted>
  <dcterms:created xsi:type="dcterms:W3CDTF">2012-03-26T17:09:46Z</dcterms:created>
  <dcterms:modified xsi:type="dcterms:W3CDTF">2012-09-18T18:07:33Z</dcterms:modified>
</cp:coreProperties>
</file>