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0" r:id="rId3"/>
    <p:sldId id="281" r:id="rId4"/>
    <p:sldId id="282" r:id="rId5"/>
    <p:sldId id="283" r:id="rId6"/>
    <p:sldId id="284" r:id="rId7"/>
    <p:sldId id="299" r:id="rId8"/>
    <p:sldId id="285" r:id="rId9"/>
    <p:sldId id="286" r:id="rId10"/>
    <p:sldId id="293" r:id="rId11"/>
    <p:sldId id="301" r:id="rId12"/>
    <p:sldId id="300" r:id="rId13"/>
    <p:sldId id="287" r:id="rId14"/>
    <p:sldId id="294" r:id="rId15"/>
    <p:sldId id="292" r:id="rId16"/>
    <p:sldId id="296" r:id="rId17"/>
    <p:sldId id="30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589" autoAdjust="0"/>
  </p:normalViewPr>
  <p:slideViewPr>
    <p:cSldViewPr>
      <p:cViewPr varScale="1">
        <p:scale>
          <a:sx n="50" d="100"/>
          <a:sy n="50" d="100"/>
        </p:scale>
        <p:origin x="-90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6A1C8-76D3-460D-AE8F-449C9034E434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92402-0ABF-4872-B996-20A80BBBD4F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2402-0ABF-4872-B996-20A80BBBD4F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2D2B-FC06-40B2-BD9F-CF65697F22AC}" type="datetimeFigureOut">
              <a:rPr lang="en-GB" smtClean="0"/>
              <a:pPr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ED16D-E504-4D4E-AC51-5C0AAA40B22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568952" cy="1899642"/>
          </a:xfrm>
        </p:spPr>
        <p:txBody>
          <a:bodyPr/>
          <a:lstStyle/>
          <a:p>
            <a:r>
              <a:rPr lang="en-GB" dirty="0" smtClean="0"/>
              <a:t>Prevalence and Incidence in the population aged 50+ in ALPHA sites, 1990-2010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04592"/>
            <a:ext cx="6400800" cy="1752600"/>
          </a:xfrm>
        </p:spPr>
        <p:txBody>
          <a:bodyPr/>
          <a:lstStyle/>
          <a:p>
            <a:r>
              <a:rPr lang="en-GB" dirty="0" smtClean="0"/>
              <a:t>Presentation by </a:t>
            </a:r>
            <a:r>
              <a:rPr lang="en-GB" dirty="0" err="1" smtClean="0"/>
              <a:t>Basia</a:t>
            </a:r>
            <a:r>
              <a:rPr lang="en-GB" dirty="0" smtClean="0"/>
              <a:t> </a:t>
            </a:r>
            <a:r>
              <a:rPr lang="en-GB" dirty="0" err="1" smtClean="0"/>
              <a:t>Zaba</a:t>
            </a:r>
            <a:endParaRPr lang="en-GB" dirty="0" smtClean="0"/>
          </a:p>
          <a:p>
            <a:r>
              <a:rPr lang="en-GB" dirty="0" smtClean="0"/>
              <a:t>for UNAIDS reference group meeting</a:t>
            </a:r>
          </a:p>
          <a:p>
            <a:r>
              <a:rPr lang="en-GB" dirty="0" smtClean="0"/>
              <a:t>London, September 24-26, 2012</a:t>
            </a:r>
            <a:endParaRPr lang="en-GB" dirty="0"/>
          </a:p>
        </p:txBody>
      </p:sp>
      <p:pic>
        <p:nvPicPr>
          <p:cNvPr id="28674" name="Picture 2" descr="http://127.0.0.1:4664/thumbnail?id=6%5FL5Q9DttAWKj%5F%5Fv%5F%5F&amp;s=D-graxN3PCWY8RgIBfRtmlt7PI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5517232"/>
            <a:ext cx="1529976" cy="1052736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o="http://schemas.microsoft.com/office/mac/office/2008/main" xmlns:mc="http://schemas.openxmlformats.org/markup-compatibility/2006" xmlns:mv="urn:schemas-microsoft-com:mac:vml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251520" y="5661248"/>
            <a:ext cx="1819656" cy="89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16024"/>
            <a:ext cx="891631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23525" y="188640"/>
          <a:ext cx="8568955" cy="6552728"/>
        </p:xfrm>
        <a:graphic>
          <a:graphicData uri="http://schemas.openxmlformats.org/drawingml/2006/table">
            <a:tbl>
              <a:tblPr/>
              <a:tblGrid>
                <a:gridCol w="1889427"/>
                <a:gridCol w="1277360"/>
                <a:gridCol w="1570088"/>
                <a:gridCol w="1277360"/>
                <a:gridCol w="1277360"/>
                <a:gridCol w="1277360"/>
              </a:tblGrid>
              <a:tr h="432042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predictors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Odds Ratio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P&gt;z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Conf</a:t>
                      </a:r>
                      <a:r>
                        <a:rPr lang="en-GB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 Interval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S.Africa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55-59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60-64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65-69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70-74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75-79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509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calendar year (cont)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interactions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S.Afr # 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55-59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60-64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65-69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70-74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794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75-79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9349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Afr # cal yr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Prevalence summary for ages 50+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Prevalence lower in women than men, odds for sex broadly similar across study sites</a:t>
            </a:r>
          </a:p>
          <a:p>
            <a:r>
              <a:rPr lang="en-GB" dirty="0" smtClean="0"/>
              <a:t>Prevalence declines with age, more steeply in South </a:t>
            </a:r>
            <a:r>
              <a:rPr lang="en-GB" dirty="0" smtClean="0"/>
              <a:t>A</a:t>
            </a:r>
            <a:r>
              <a:rPr lang="en-GB" dirty="0" smtClean="0"/>
              <a:t>frican site</a:t>
            </a:r>
          </a:p>
          <a:p>
            <a:r>
              <a:rPr lang="en-GB" dirty="0" smtClean="0"/>
              <a:t>Prevalence increasing over time, faster in South African site (which started from lower baseline but now passed other sites)</a:t>
            </a:r>
          </a:p>
          <a:p>
            <a:r>
              <a:rPr lang="en-GB" dirty="0" smtClean="0"/>
              <a:t>No association found with ART availability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012"/>
            <a:ext cx="9144000" cy="669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012"/>
            <a:ext cx="9144000" cy="669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12" y="188640"/>
            <a:ext cx="8901276" cy="651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ounded Rectangular Callout 3"/>
          <p:cNvSpPr/>
          <p:nvPr/>
        </p:nvSpPr>
        <p:spPr>
          <a:xfrm>
            <a:off x="899592" y="1988840"/>
            <a:ext cx="2304256" cy="936104"/>
          </a:xfrm>
          <a:prstGeom prst="wedgeRoundRectCallout">
            <a:avLst>
              <a:gd name="adj1" fmla="val -48942"/>
              <a:gd name="adj2" fmla="val 252289"/>
              <a:gd name="adj3" fmla="val 16667"/>
            </a:avLst>
          </a:prstGeom>
          <a:solidFill>
            <a:schemeClr val="bg2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start of follow-up of over 50’s in </a:t>
            </a:r>
            <a:r>
              <a:rPr lang="en-GB" dirty="0" err="1" smtClean="0">
                <a:solidFill>
                  <a:schemeClr val="tx2"/>
                </a:solidFill>
              </a:rPr>
              <a:t>Kisesa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5148064" y="1916832"/>
            <a:ext cx="1440160" cy="2088232"/>
          </a:xfrm>
          <a:prstGeom prst="wedgeRoundRectCallout">
            <a:avLst>
              <a:gd name="adj1" fmla="val 19842"/>
              <a:gd name="adj2" fmla="val 12366"/>
              <a:gd name="adj3" fmla="val 16667"/>
            </a:avLst>
          </a:prstGeom>
          <a:solidFill>
            <a:schemeClr val="bg2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&lt;20 PYs followed  in 2003-04; CI too wide to show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1520" y="188640"/>
          <a:ext cx="8640961" cy="6480720"/>
        </p:xfrm>
        <a:graphic>
          <a:graphicData uri="http://schemas.openxmlformats.org/drawingml/2006/table">
            <a:tbl>
              <a:tblPr/>
              <a:tblGrid>
                <a:gridCol w="1710866"/>
                <a:gridCol w="1386019"/>
                <a:gridCol w="1386019"/>
                <a:gridCol w="1386019"/>
                <a:gridCol w="1386019"/>
                <a:gridCol w="1386019"/>
              </a:tblGrid>
              <a:tr h="49205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Predictors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Haz. Ratio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P&gt;z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 Conf. </a:t>
                      </a:r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Int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2074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age group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55-59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60-64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65-69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70-74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75-79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4068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S.Africa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9.804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14.701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807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calendar year (cont)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055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interactions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05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S.Africa # 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0006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S.Africa # cal. yr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Incidence summary for ages 50+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040560"/>
          </a:xfrm>
        </p:spPr>
        <p:txBody>
          <a:bodyPr/>
          <a:lstStyle/>
          <a:p>
            <a:r>
              <a:rPr lang="en-GB" dirty="0" smtClean="0"/>
              <a:t>Incidence in elderly is much higher in South African than in Eastern African study sites</a:t>
            </a:r>
          </a:p>
          <a:p>
            <a:r>
              <a:rPr lang="en-GB" dirty="0" smtClean="0"/>
              <a:t>Incidence is lower in women than men, but sex difference is narrower in South African study</a:t>
            </a:r>
          </a:p>
          <a:p>
            <a:r>
              <a:rPr lang="en-GB" dirty="0" smtClean="0"/>
              <a:t>Incidence declines with age, flattening slightly at ages 60-74, similar age pattern across studies</a:t>
            </a:r>
          </a:p>
          <a:p>
            <a:r>
              <a:rPr lang="en-GB" dirty="0" smtClean="0"/>
              <a:t>Incidence is declining rapidly over time in South African site, steady in other sites</a:t>
            </a:r>
          </a:p>
          <a:p>
            <a:r>
              <a:rPr lang="en-GB" dirty="0" smtClean="0"/>
              <a:t>No association found with ART availability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064896" cy="5256584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Availability </a:t>
            </a:r>
            <a:r>
              <a:rPr lang="en-GB" dirty="0" smtClean="0"/>
              <a:t>of data on those aged 50+</a:t>
            </a:r>
          </a:p>
          <a:p>
            <a:endParaRPr lang="en-GB" dirty="0" smtClean="0"/>
          </a:p>
          <a:p>
            <a:r>
              <a:rPr lang="en-GB" dirty="0" smtClean="0"/>
              <a:t>Prevalence levels and trends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Incidence levels and trends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Data availability for population aged 50+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7504" y="1124744"/>
          <a:ext cx="8892480" cy="5472606"/>
        </p:xfrm>
        <a:graphic>
          <a:graphicData uri="http://schemas.openxmlformats.org/drawingml/2006/table">
            <a:tbl>
              <a:tblPr/>
              <a:tblGrid>
                <a:gridCol w="1944216"/>
                <a:gridCol w="1158044"/>
                <a:gridCol w="1158044"/>
                <a:gridCol w="1158044"/>
                <a:gridCol w="1158044"/>
                <a:gridCol w="1158044"/>
                <a:gridCol w="1158044"/>
              </a:tblGrid>
              <a:tr h="401902">
                <a:tc>
                  <a:txBody>
                    <a:bodyPr/>
                    <a:lstStyle/>
                    <a:p>
                      <a:pPr algn="l" fontAlgn="b"/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Karonga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Kisesa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Manical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Masaka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Rakai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Umkhan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67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persons  reaching age 50 (75) in study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4,611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(1,012)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6,863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(1,021)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1,664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(10)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3,939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(882)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3,140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(119)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14,520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(2,707)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67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Person-yrs observed</a:t>
                      </a:r>
                      <a:r>
                        <a:rPr lang="en-GB" sz="2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at ages 50+ (75+)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25,889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(3,874)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38,224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(4,299)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4,668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(39)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30,833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(4,350)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14,739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(482)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92,218</a:t>
                      </a:r>
                    </a:p>
                    <a:p>
                      <a:pPr algn="ctr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(12,969)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67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Mean time observed at ages 50+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767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Mean age at exit from observation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012"/>
            <a:ext cx="9144000" cy="669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4016"/>
            <a:ext cx="9014702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88640"/>
            <a:ext cx="8892480" cy="650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en-GB" dirty="0" smtClean="0"/>
              <a:t>Limited to 4 studies: Karonga, </a:t>
            </a:r>
            <a:r>
              <a:rPr lang="en-GB" dirty="0" err="1" smtClean="0"/>
              <a:t>Kisesa</a:t>
            </a:r>
            <a:r>
              <a:rPr lang="en-GB" dirty="0" smtClean="0"/>
              <a:t>, </a:t>
            </a:r>
            <a:r>
              <a:rPr lang="en-GB" dirty="0" err="1" smtClean="0"/>
              <a:t>Masaka</a:t>
            </a:r>
            <a:r>
              <a:rPr lang="en-GB" dirty="0" smtClean="0"/>
              <a:t> and </a:t>
            </a:r>
            <a:r>
              <a:rPr lang="en-GB" dirty="0" err="1" smtClean="0"/>
              <a:t>Umkhanyakude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Time period: 2000-2010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5020"/>
            <a:ext cx="8901274" cy="651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44016"/>
            <a:ext cx="9014703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5144</TotalTime>
  <Words>515</Words>
  <Application>Microsoft Office PowerPoint</Application>
  <PresentationFormat>On-screen Show (4:3)</PresentationFormat>
  <Paragraphs>229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Prevalence and Incidence in the population aged 50+ in ALPHA sites, 1990-2010</vt:lpstr>
      <vt:lpstr>Outline</vt:lpstr>
      <vt:lpstr>Data availability for population aged 50+</vt:lpstr>
      <vt:lpstr>Slide 4</vt:lpstr>
      <vt:lpstr>Slide 5</vt:lpstr>
      <vt:lpstr>Slide 6</vt:lpstr>
      <vt:lpstr>Scope of analysis</vt:lpstr>
      <vt:lpstr>Slide 8</vt:lpstr>
      <vt:lpstr>Slide 9</vt:lpstr>
      <vt:lpstr>Slide 10</vt:lpstr>
      <vt:lpstr>Slide 11</vt:lpstr>
      <vt:lpstr>Prevalence summary for ages 50+</vt:lpstr>
      <vt:lpstr>Slide 13</vt:lpstr>
      <vt:lpstr>Slide 14</vt:lpstr>
      <vt:lpstr>Slide 15</vt:lpstr>
      <vt:lpstr>Slide 16</vt:lpstr>
      <vt:lpstr>Incidence summary for ages 50+</vt:lpstr>
    </vt:vector>
  </TitlesOfParts>
  <Company>London School of Hygiene &amp; Tropical Medicine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Pevalence and Incidence sex ratios ALPHA sites, 1990-2010</dc:title>
  <dc:creator>ecpsbzab</dc:creator>
  <cp:lastModifiedBy>ecpsbzab</cp:lastModifiedBy>
  <cp:revision>89</cp:revision>
  <dcterms:created xsi:type="dcterms:W3CDTF">2012-09-16T05:35:48Z</dcterms:created>
  <dcterms:modified xsi:type="dcterms:W3CDTF">2012-09-25T23:24:25Z</dcterms:modified>
</cp:coreProperties>
</file>