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5" r:id="rId4"/>
    <p:sldId id="260" r:id="rId5"/>
    <p:sldId id="266" r:id="rId6"/>
    <p:sldId id="261" r:id="rId7"/>
    <p:sldId id="262" r:id="rId8"/>
    <p:sldId id="263" r:id="rId9"/>
    <p:sldId id="264" r:id="rId10"/>
    <p:sldId id="269" r:id="rId11"/>
  </p:sldIdLst>
  <p:sldSz cx="10287000" cy="6858000" type="35mm"/>
  <p:notesSz cx="6805613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067" autoAdjust="0"/>
  </p:normalViewPr>
  <p:slideViewPr>
    <p:cSldViewPr>
      <p:cViewPr>
        <p:scale>
          <a:sx n="117" d="100"/>
          <a:sy n="117" d="100"/>
        </p:scale>
        <p:origin x="-72" y="-72"/>
      </p:cViewPr>
      <p:guideLst>
        <p:guide orient="horz" pos="2160"/>
        <p:guide pos="32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6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BDBE-98D2-47C0-B4AA-9F1B47A16B74}" type="datetimeFigureOut">
              <a:rPr lang="en-GB" smtClean="0"/>
              <a:t>25/09/2012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BD578-0D98-4FF2-8EEA-4F6E8F4CB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37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BDBE-98D2-47C0-B4AA-9F1B47A16B74}" type="datetimeFigureOut">
              <a:rPr lang="en-GB" smtClean="0"/>
              <a:t>25/09/2012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BD578-0D98-4FF2-8EEA-4F6E8F4CB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0529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90335" y="274639"/>
            <a:ext cx="2603897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274639"/>
            <a:ext cx="7640241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BDBE-98D2-47C0-B4AA-9F1B47A16B74}" type="datetimeFigureOut">
              <a:rPr lang="en-GB" smtClean="0"/>
              <a:t>25/09/2012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BD578-0D98-4FF2-8EEA-4F6E8F4CB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8971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BDBE-98D2-47C0-B4AA-9F1B47A16B74}" type="datetimeFigureOut">
              <a:rPr lang="en-GB" smtClean="0"/>
              <a:t>25/09/2012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BD578-0D98-4FF2-8EEA-4F6E8F4CB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840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602" y="4406901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602" y="2906713"/>
            <a:ext cx="874395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BDBE-98D2-47C0-B4AA-9F1B47A16B74}" type="datetimeFigureOut">
              <a:rPr lang="en-GB" smtClean="0"/>
              <a:t>25/09/2012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BD578-0D98-4FF2-8EEA-4F6E8F4CB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970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8644" y="1600201"/>
            <a:ext cx="512206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72162" y="1600201"/>
            <a:ext cx="512206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BDBE-98D2-47C0-B4AA-9F1B47A16B74}" type="datetimeFigureOut">
              <a:rPr lang="en-GB" smtClean="0"/>
              <a:t>25/09/2012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BD578-0D98-4FF2-8EEA-4F6E8F4CB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123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2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2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5654" y="1535113"/>
            <a:ext cx="454699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5654" y="2174875"/>
            <a:ext cx="454699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BDBE-98D2-47C0-B4AA-9F1B47A16B74}" type="datetimeFigureOut">
              <a:rPr lang="en-GB" smtClean="0"/>
              <a:t>25/09/2012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BD578-0D98-4FF2-8EEA-4F6E8F4CB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536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BDBE-98D2-47C0-B4AA-9F1B47A16B74}" type="datetimeFigureOut">
              <a:rPr lang="en-GB" smtClean="0"/>
              <a:t>25/09/2012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BD578-0D98-4FF2-8EEA-4F6E8F4CB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391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BDBE-98D2-47C0-B4AA-9F1B47A16B74}" type="datetimeFigureOut">
              <a:rPr lang="en-GB" smtClean="0"/>
              <a:t>25/09/2012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BD578-0D98-4FF2-8EEA-4F6E8F4CB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789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273050"/>
            <a:ext cx="338435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931" y="273051"/>
            <a:ext cx="575071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1435101"/>
            <a:ext cx="338435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BDBE-98D2-47C0-B4AA-9F1B47A16B74}" type="datetimeFigureOut">
              <a:rPr lang="en-GB" smtClean="0"/>
              <a:t>25/09/2012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BD578-0D98-4FF2-8EEA-4F6E8F4CB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729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324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324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324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EBDBE-98D2-47C0-B4AA-9F1B47A16B74}" type="datetimeFigureOut">
              <a:rPr lang="en-GB" smtClean="0"/>
              <a:t>25/09/2012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BD578-0D98-4FF2-8EEA-4F6E8F4CB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029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600201"/>
            <a:ext cx="92583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356351"/>
            <a:ext cx="2400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EBDBE-98D2-47C0-B4AA-9F1B47A16B74}" type="datetimeFigureOut">
              <a:rPr lang="en-GB" smtClean="0"/>
              <a:t>25/09/2012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4725" y="6356351"/>
            <a:ext cx="32575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350" y="6356351"/>
            <a:ext cx="2400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BD578-0D98-4FF2-8EEA-4F6E8F4CB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02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Analysis of non-response 50+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2400" dirty="0" smtClean="0"/>
              <a:t>UNAIDS</a:t>
            </a:r>
          </a:p>
          <a:p>
            <a:r>
              <a:rPr lang="en-GB" sz="2400" dirty="0" smtClean="0"/>
              <a:t>Reference Group on Estimates, Modelling and Projections</a:t>
            </a:r>
          </a:p>
          <a:p>
            <a:r>
              <a:rPr lang="en-GB" sz="2400" dirty="0" smtClean="0"/>
              <a:t>London, 24-26 September 2012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2380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most cases, non-response rates among 50+ similar to or lower than overall non-response.</a:t>
            </a:r>
          </a:p>
        </p:txBody>
      </p:sp>
    </p:spTree>
    <p:extLst>
      <p:ext uri="{BB962C8B-B14F-4D97-AF65-F5344CB8AC3E}">
        <p14:creationId xmlns:p14="http://schemas.microsoft.com/office/powerpoint/2010/main" val="2799272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Abstracted all available non-response rates by age from population-based surveys conducted since 2003</a:t>
            </a:r>
          </a:p>
          <a:p>
            <a:r>
              <a:rPr lang="en-GB" dirty="0" smtClean="0"/>
              <a:t>25 countries</a:t>
            </a:r>
          </a:p>
          <a:p>
            <a:r>
              <a:rPr lang="en-GB" dirty="0" smtClean="0"/>
              <a:t>8 countries with two surveys</a:t>
            </a:r>
          </a:p>
          <a:p>
            <a:r>
              <a:rPr lang="en-GB" dirty="0" smtClean="0"/>
              <a:t>3 countries with data 60+</a:t>
            </a:r>
          </a:p>
          <a:p>
            <a:r>
              <a:rPr lang="en-GB" dirty="0" smtClean="0"/>
              <a:t>All in sub-Saharan Africa except for Dominican Republic, Haiti and India</a:t>
            </a:r>
          </a:p>
          <a:p>
            <a:r>
              <a:rPr lang="en-GB" dirty="0" smtClean="0"/>
              <a:t>Mostly male data; only 4 countries with data for females</a:t>
            </a:r>
          </a:p>
          <a:p>
            <a:r>
              <a:rPr lang="en-GB" dirty="0" smtClean="0"/>
              <a:t>Compared non-response rates of older (50+) to overall non-response rates by HIV prevalence rate.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838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 bwMode="auto">
          <a:xfrm>
            <a:off x="630000" y="44624"/>
            <a:ext cx="918545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180000" eaLnBrk="1" hangingPunct="1"/>
            <a:r>
              <a:rPr lang="en-US" sz="2200" b="1" dirty="0" smtClean="0">
                <a:ea typeface="MS PGothic" pitchFamily="34" charset="-128"/>
              </a:rPr>
              <a:t>Comparison of non-response rates of combined age-groups and those 50 years and above in national surveys with HIV testing</a:t>
            </a:r>
            <a:endParaRPr lang="en-US" sz="2200" b="1" dirty="0">
              <a:ea typeface="MS PGothic" pitchFamily="34" charset="-128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1584176" y="786770"/>
            <a:ext cx="571956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180000" eaLnBrk="1" hangingPunct="1"/>
            <a:r>
              <a:rPr lang="en-US" dirty="0" smtClean="0">
                <a:latin typeface="Calibri"/>
                <a:ea typeface="MS PGothic" pitchFamily="34" charset="-128"/>
                <a:cs typeface="Calibri"/>
              </a:rPr>
              <a:t>•  </a:t>
            </a:r>
            <a:r>
              <a:rPr lang="en-US" dirty="0" smtClean="0">
                <a:ea typeface="MS PGothic" pitchFamily="34" charset="-128"/>
              </a:rPr>
              <a:t>Male</a:t>
            </a:r>
          </a:p>
          <a:p>
            <a:pPr marL="180000" eaLnBrk="1" hangingPunct="1"/>
            <a:r>
              <a:rPr lang="en-US" dirty="0" smtClean="0">
                <a:latin typeface="Calibri"/>
                <a:ea typeface="MS PGothic" pitchFamily="34" charset="-128"/>
                <a:cs typeface="Calibri"/>
              </a:rPr>
              <a:t>•  </a:t>
            </a:r>
            <a:r>
              <a:rPr lang="en-US" dirty="0" smtClean="0">
                <a:ea typeface="MS PGothic" pitchFamily="34" charset="-128"/>
              </a:rPr>
              <a:t>Countries with &lt; 1% adult HIV prevalence in 2009</a:t>
            </a:r>
            <a:endParaRPr lang="en-US" dirty="0">
              <a:ea typeface="MS PGothic" pitchFamily="34" charset="-128"/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00" y="1548000"/>
            <a:ext cx="2921457" cy="2443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000" y="1548000"/>
            <a:ext cx="2921457" cy="2438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000" y="1548000"/>
            <a:ext cx="2921457" cy="2438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000" y="4140000"/>
            <a:ext cx="2921457" cy="2438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000" y="4140000"/>
            <a:ext cx="2921457" cy="2438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048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 bwMode="auto">
          <a:xfrm>
            <a:off x="630000" y="44624"/>
            <a:ext cx="918545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180000" eaLnBrk="1" hangingPunct="1"/>
            <a:r>
              <a:rPr lang="en-US" sz="2200" b="1" dirty="0" smtClean="0">
                <a:ea typeface="MS PGothic" pitchFamily="34" charset="-128"/>
              </a:rPr>
              <a:t>Comparison of non-response rates of combined age-groups and those 50 years and above in national surveys with HIV testing</a:t>
            </a:r>
            <a:endParaRPr lang="en-US" sz="2200" b="1" dirty="0">
              <a:ea typeface="MS PGothic" pitchFamily="34" charset="-128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1584176" y="786770"/>
            <a:ext cx="66556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180000" eaLnBrk="1" hangingPunct="1"/>
            <a:r>
              <a:rPr lang="en-US" dirty="0" smtClean="0">
                <a:latin typeface="Calibri"/>
                <a:ea typeface="MS PGothic" pitchFamily="34" charset="-128"/>
                <a:cs typeface="Calibri"/>
              </a:rPr>
              <a:t>•  </a:t>
            </a:r>
            <a:r>
              <a:rPr lang="en-US" dirty="0" smtClean="0">
                <a:ea typeface="MS PGothic" pitchFamily="34" charset="-128"/>
              </a:rPr>
              <a:t>Male</a:t>
            </a:r>
          </a:p>
          <a:p>
            <a:pPr marL="180000" eaLnBrk="1" hangingPunct="1"/>
            <a:r>
              <a:rPr lang="en-US" dirty="0" smtClean="0">
                <a:latin typeface="Calibri"/>
                <a:ea typeface="MS PGothic" pitchFamily="34" charset="-128"/>
                <a:cs typeface="Calibri"/>
              </a:rPr>
              <a:t>•  </a:t>
            </a:r>
            <a:r>
              <a:rPr lang="en-US" dirty="0" smtClean="0">
                <a:ea typeface="MS PGothic" pitchFamily="34" charset="-128"/>
              </a:rPr>
              <a:t>Countries with 1% </a:t>
            </a:r>
            <a:r>
              <a:rPr lang="en-US" dirty="0" smtClean="0">
                <a:latin typeface="Arial" pitchFamily="34" charset="0"/>
                <a:ea typeface="MS PGothic" pitchFamily="34" charset="-128"/>
                <a:cs typeface="Arial" pitchFamily="34" charset="0"/>
              </a:rPr>
              <a:t>– 2% adult HIV prevalence in 2009 (1/2)</a:t>
            </a:r>
            <a:endParaRPr lang="en-US" dirty="0"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00" y="1548000"/>
            <a:ext cx="2921457" cy="2438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000" y="1548000"/>
            <a:ext cx="2921457" cy="2438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000" y="1548000"/>
            <a:ext cx="2921457" cy="2438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00" y="4140000"/>
            <a:ext cx="2921457" cy="2443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000" y="4140000"/>
            <a:ext cx="2921457" cy="2443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000" y="4140000"/>
            <a:ext cx="2921457" cy="2438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90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 bwMode="auto">
          <a:xfrm>
            <a:off x="630000" y="44624"/>
            <a:ext cx="918545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180000" eaLnBrk="1" hangingPunct="1"/>
            <a:r>
              <a:rPr lang="en-US" sz="2200" b="1" dirty="0" smtClean="0">
                <a:ea typeface="MS PGothic" pitchFamily="34" charset="-128"/>
              </a:rPr>
              <a:t>Comparison of non-response rates of combined age-groups and those 50 years and above in national surveys with HIV testing</a:t>
            </a:r>
            <a:endParaRPr lang="en-US" sz="2200" b="1" dirty="0">
              <a:ea typeface="MS PGothic" pitchFamily="34" charset="-128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1584176" y="786770"/>
            <a:ext cx="66556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180000" eaLnBrk="1" hangingPunct="1"/>
            <a:r>
              <a:rPr lang="en-US" dirty="0" smtClean="0">
                <a:latin typeface="Calibri"/>
                <a:ea typeface="MS PGothic" pitchFamily="34" charset="-128"/>
                <a:cs typeface="Calibri"/>
              </a:rPr>
              <a:t>•  </a:t>
            </a:r>
            <a:r>
              <a:rPr lang="en-US" dirty="0" smtClean="0">
                <a:ea typeface="MS PGothic" pitchFamily="34" charset="-128"/>
              </a:rPr>
              <a:t>Male</a:t>
            </a:r>
          </a:p>
          <a:p>
            <a:pPr marL="180000" eaLnBrk="1" hangingPunct="1"/>
            <a:r>
              <a:rPr lang="en-US" dirty="0" smtClean="0">
                <a:latin typeface="Calibri"/>
                <a:ea typeface="MS PGothic" pitchFamily="34" charset="-128"/>
                <a:cs typeface="Calibri"/>
              </a:rPr>
              <a:t>•  </a:t>
            </a:r>
            <a:r>
              <a:rPr lang="en-US" dirty="0" smtClean="0">
                <a:ea typeface="MS PGothic" pitchFamily="34" charset="-128"/>
              </a:rPr>
              <a:t>Countries with 1% </a:t>
            </a:r>
            <a:r>
              <a:rPr lang="en-US" dirty="0" smtClean="0">
                <a:latin typeface="Arial" pitchFamily="34" charset="0"/>
                <a:ea typeface="MS PGothic" pitchFamily="34" charset="-128"/>
                <a:cs typeface="Arial" pitchFamily="34" charset="0"/>
              </a:rPr>
              <a:t>– 2% adult HIV prevalence in 2009 (2/2)</a:t>
            </a:r>
            <a:endParaRPr lang="en-US" dirty="0"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00" y="1548001"/>
            <a:ext cx="2921457" cy="2443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000" y="1548001"/>
            <a:ext cx="2921457" cy="2438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000" y="1548001"/>
            <a:ext cx="2921457" cy="2438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000" y="4140000"/>
            <a:ext cx="2921457" cy="2438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000" y="4140000"/>
            <a:ext cx="2921457" cy="2438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82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 bwMode="auto">
          <a:xfrm>
            <a:off x="630000" y="44624"/>
            <a:ext cx="918545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180000" eaLnBrk="1" hangingPunct="1"/>
            <a:r>
              <a:rPr lang="en-US" sz="2200" b="1" dirty="0" smtClean="0">
                <a:ea typeface="MS PGothic" pitchFamily="34" charset="-128"/>
              </a:rPr>
              <a:t>Comparison of non-response rates of combined age-groups and those 50 years and above in national surveys with HIV testing</a:t>
            </a:r>
            <a:endParaRPr lang="en-US" sz="2200" b="1" dirty="0">
              <a:ea typeface="MS PGothic" pitchFamily="34" charset="-128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1584176" y="786770"/>
            <a:ext cx="66556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180000" eaLnBrk="1" hangingPunct="1"/>
            <a:r>
              <a:rPr lang="en-US" dirty="0" smtClean="0">
                <a:latin typeface="Calibri"/>
                <a:ea typeface="MS PGothic" pitchFamily="34" charset="-128"/>
                <a:cs typeface="Calibri"/>
              </a:rPr>
              <a:t>•  </a:t>
            </a:r>
            <a:r>
              <a:rPr lang="en-US" dirty="0" smtClean="0">
                <a:ea typeface="MS PGothic" pitchFamily="34" charset="-128"/>
              </a:rPr>
              <a:t>Male</a:t>
            </a:r>
          </a:p>
          <a:p>
            <a:pPr marL="180000" eaLnBrk="1" hangingPunct="1"/>
            <a:r>
              <a:rPr lang="en-US" dirty="0" smtClean="0">
                <a:latin typeface="Calibri"/>
                <a:ea typeface="MS PGothic" pitchFamily="34" charset="-128"/>
                <a:cs typeface="Calibri"/>
              </a:rPr>
              <a:t>•  </a:t>
            </a:r>
            <a:r>
              <a:rPr lang="en-US" dirty="0" smtClean="0">
                <a:ea typeface="MS PGothic" pitchFamily="34" charset="-128"/>
              </a:rPr>
              <a:t>Countries with 3% </a:t>
            </a:r>
            <a:r>
              <a:rPr lang="en-US" dirty="0" smtClean="0">
                <a:latin typeface="Arial" pitchFamily="34" charset="0"/>
                <a:ea typeface="MS PGothic" pitchFamily="34" charset="-128"/>
                <a:cs typeface="Arial" pitchFamily="34" charset="0"/>
              </a:rPr>
              <a:t>– 10% adult HIV prevalence in 2009</a:t>
            </a:r>
            <a:endParaRPr lang="en-US" dirty="0"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000" y="1548000"/>
            <a:ext cx="2921457" cy="2438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000" y="4140000"/>
            <a:ext cx="2921457" cy="2443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00" y="1548000"/>
            <a:ext cx="2921457" cy="2443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000" y="1548000"/>
            <a:ext cx="2921457" cy="2438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00" y="4140000"/>
            <a:ext cx="2921457" cy="2423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000" y="4140000"/>
            <a:ext cx="2921457" cy="2419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535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 bwMode="auto">
          <a:xfrm>
            <a:off x="630000" y="44624"/>
            <a:ext cx="918545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180000" eaLnBrk="1" hangingPunct="1"/>
            <a:r>
              <a:rPr lang="en-US" sz="2200" b="1" dirty="0" smtClean="0">
                <a:ea typeface="MS PGothic" pitchFamily="34" charset="-128"/>
              </a:rPr>
              <a:t>Comparison of non-response rates of combined age-groups and those 50 years and above in national surveys with HIV testing</a:t>
            </a:r>
            <a:endParaRPr lang="en-US" sz="2200" b="1" dirty="0">
              <a:ea typeface="MS PGothic" pitchFamily="34" charset="-128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1584176" y="786770"/>
            <a:ext cx="66556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180000" eaLnBrk="1" hangingPunct="1"/>
            <a:r>
              <a:rPr lang="en-US" dirty="0" smtClean="0">
                <a:latin typeface="Calibri"/>
                <a:ea typeface="MS PGothic" pitchFamily="34" charset="-128"/>
                <a:cs typeface="Calibri"/>
              </a:rPr>
              <a:t>•  </a:t>
            </a:r>
            <a:r>
              <a:rPr lang="en-US" dirty="0" smtClean="0">
                <a:ea typeface="MS PGothic" pitchFamily="34" charset="-128"/>
              </a:rPr>
              <a:t>Male</a:t>
            </a:r>
          </a:p>
          <a:p>
            <a:pPr marL="180000" eaLnBrk="1" hangingPunct="1"/>
            <a:r>
              <a:rPr lang="en-US" dirty="0" smtClean="0">
                <a:latin typeface="Calibri"/>
                <a:ea typeface="MS PGothic" pitchFamily="34" charset="-128"/>
                <a:cs typeface="Calibri"/>
              </a:rPr>
              <a:t>•  </a:t>
            </a:r>
            <a:r>
              <a:rPr lang="en-US" dirty="0" smtClean="0">
                <a:ea typeface="MS PGothic" pitchFamily="34" charset="-128"/>
              </a:rPr>
              <a:t>Countries with &gt;</a:t>
            </a:r>
            <a:r>
              <a:rPr lang="en-US" dirty="0" smtClean="0">
                <a:latin typeface="Arial" pitchFamily="34" charset="0"/>
                <a:ea typeface="MS PGothic" pitchFamily="34" charset="-128"/>
                <a:cs typeface="Arial" pitchFamily="34" charset="0"/>
              </a:rPr>
              <a:t> 10% adult HIV prevalence in 2009 (1/2)</a:t>
            </a:r>
            <a:endParaRPr lang="en-US" dirty="0"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00" y="1548000"/>
            <a:ext cx="2921457" cy="2438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000" y="1548000"/>
            <a:ext cx="2921457" cy="2438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00" y="4140000"/>
            <a:ext cx="2921457" cy="2443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000" y="4140000"/>
            <a:ext cx="2921457" cy="2438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000" y="1548000"/>
            <a:ext cx="2921457" cy="2438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000" y="4140000"/>
            <a:ext cx="2921457" cy="2438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305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 bwMode="auto">
          <a:xfrm>
            <a:off x="630000" y="44624"/>
            <a:ext cx="918545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180000" eaLnBrk="1" hangingPunct="1"/>
            <a:r>
              <a:rPr lang="en-US" sz="2200" b="1" dirty="0" smtClean="0">
                <a:ea typeface="MS PGothic" pitchFamily="34" charset="-128"/>
              </a:rPr>
              <a:t>Comparison of non-response rates of combined age-groups and those 50 years and above in national surveys with HIV testing</a:t>
            </a:r>
            <a:endParaRPr lang="en-US" sz="2200" b="1" dirty="0">
              <a:ea typeface="MS PGothic" pitchFamily="34" charset="-128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1584176" y="786770"/>
            <a:ext cx="66556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180000" eaLnBrk="1" hangingPunct="1"/>
            <a:r>
              <a:rPr lang="en-US" dirty="0" smtClean="0">
                <a:latin typeface="Calibri"/>
                <a:ea typeface="MS PGothic" pitchFamily="34" charset="-128"/>
                <a:cs typeface="Calibri"/>
              </a:rPr>
              <a:t>•  </a:t>
            </a:r>
            <a:r>
              <a:rPr lang="en-US" dirty="0" smtClean="0">
                <a:ea typeface="MS PGothic" pitchFamily="34" charset="-128"/>
              </a:rPr>
              <a:t>Male</a:t>
            </a:r>
          </a:p>
          <a:p>
            <a:pPr marL="180000" eaLnBrk="1" hangingPunct="1"/>
            <a:r>
              <a:rPr lang="en-US" dirty="0" smtClean="0">
                <a:latin typeface="Calibri"/>
                <a:ea typeface="MS PGothic" pitchFamily="34" charset="-128"/>
                <a:cs typeface="Calibri"/>
              </a:rPr>
              <a:t>•  </a:t>
            </a:r>
            <a:r>
              <a:rPr lang="en-US" dirty="0" smtClean="0">
                <a:ea typeface="MS PGothic" pitchFamily="34" charset="-128"/>
              </a:rPr>
              <a:t>Countries with &gt;</a:t>
            </a:r>
            <a:r>
              <a:rPr lang="en-US" dirty="0" smtClean="0">
                <a:latin typeface="Arial" pitchFamily="34" charset="0"/>
                <a:ea typeface="MS PGothic" pitchFamily="34" charset="-128"/>
                <a:cs typeface="Arial" pitchFamily="34" charset="0"/>
              </a:rPr>
              <a:t> 10% adult HIV prevalence in 2009 (2/2)</a:t>
            </a:r>
            <a:endParaRPr lang="en-US" dirty="0"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00" y="1548000"/>
            <a:ext cx="2921457" cy="2443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000" y="1548000"/>
            <a:ext cx="2921457" cy="2438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000" y="4140000"/>
            <a:ext cx="2921457" cy="2438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000" y="4140000"/>
            <a:ext cx="2921457" cy="2443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000" y="1548000"/>
            <a:ext cx="2921457" cy="2438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34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 bwMode="auto">
          <a:xfrm>
            <a:off x="630000" y="44624"/>
            <a:ext cx="918545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180000" eaLnBrk="1" hangingPunct="1"/>
            <a:r>
              <a:rPr lang="en-US" sz="2200" b="1" dirty="0" smtClean="0">
                <a:ea typeface="MS PGothic" pitchFamily="34" charset="-128"/>
              </a:rPr>
              <a:t>Comparison of non-response rates of combined age-groups and those 50 years and above in national surveys with HIV testing</a:t>
            </a:r>
            <a:endParaRPr lang="en-US" sz="2200" b="1" dirty="0">
              <a:ea typeface="MS PGothic" pitchFamily="34" charset="-128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1584176" y="786770"/>
            <a:ext cx="66556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180000" eaLnBrk="1" hangingPunct="1"/>
            <a:r>
              <a:rPr lang="en-US" dirty="0" smtClean="0">
                <a:latin typeface="Calibri"/>
                <a:ea typeface="MS PGothic" pitchFamily="34" charset="-128"/>
                <a:cs typeface="Calibri"/>
              </a:rPr>
              <a:t>•  </a:t>
            </a:r>
            <a:r>
              <a:rPr lang="en-US" dirty="0" smtClean="0">
                <a:ea typeface="MS PGothic" pitchFamily="34" charset="-128"/>
              </a:rPr>
              <a:t>Female</a:t>
            </a:r>
          </a:p>
          <a:p>
            <a:pPr marL="180000" eaLnBrk="1" hangingPunct="1"/>
            <a:r>
              <a:rPr lang="en-US" dirty="0" smtClean="0">
                <a:latin typeface="Calibri"/>
                <a:ea typeface="MS PGothic" pitchFamily="34" charset="-128"/>
                <a:cs typeface="Calibri"/>
              </a:rPr>
              <a:t>•  </a:t>
            </a:r>
            <a:r>
              <a:rPr lang="en-US" dirty="0" smtClean="0">
                <a:ea typeface="MS PGothic" pitchFamily="34" charset="-128"/>
              </a:rPr>
              <a:t>Countries with available data</a:t>
            </a:r>
            <a:endParaRPr lang="en-US" dirty="0"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000" y="1548000"/>
            <a:ext cx="2921457" cy="2443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000" y="1569654"/>
            <a:ext cx="2921457" cy="2443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000" y="4140000"/>
            <a:ext cx="2921457" cy="2438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000" y="4140000"/>
            <a:ext cx="2921457" cy="2438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785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1604</TotalTime>
  <Words>340</Words>
  <Application>Microsoft Office PowerPoint</Application>
  <PresentationFormat>35mm Slides</PresentationFormat>
  <Paragraphs>35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Analysis of non-response 50+</vt:lpstr>
      <vt:lpstr>Methods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Efren Fadriquela</dc:creator>
  <cp:lastModifiedBy>Karen Stanecki</cp:lastModifiedBy>
  <cp:revision>13</cp:revision>
  <cp:lastPrinted>2012-09-21T08:47:18Z</cp:lastPrinted>
  <dcterms:created xsi:type="dcterms:W3CDTF">2012-09-20T10:05:09Z</dcterms:created>
  <dcterms:modified xsi:type="dcterms:W3CDTF">2012-09-26T08:08:21Z</dcterms:modified>
</cp:coreProperties>
</file>